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0" r:id="rId21"/>
    <p:sldId id="275" r:id="rId22"/>
    <p:sldId id="276" r:id="rId23"/>
    <p:sldId id="277" r:id="rId24"/>
    <p:sldId id="278" r:id="rId25"/>
    <p:sldId id="279" r:id="rId26"/>
    <p:sldId id="281" r:id="rId27"/>
    <p:sldId id="282" r:id="rId28"/>
    <p:sldId id="284" r:id="rId29"/>
    <p:sldId id="28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at Khanna" initials="RK" lastIdx="1" clrIdx="0">
    <p:extLst>
      <p:ext uri="{19B8F6BF-5375-455C-9EA6-DF929625EA0E}">
        <p15:presenceInfo xmlns:p15="http://schemas.microsoft.com/office/powerpoint/2012/main" userId="83a42b7c73eac12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FA745F-92FA-4C47-86DF-BFC738B7688F}" type="datetimeFigureOut">
              <a:rPr lang="en-IN" smtClean="0"/>
              <a:t>28-11-2020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D5C59D-FAF4-4F63-A7F2-197C89DD009F}"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36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1EFA745F-92FA-4C47-86DF-BFC738B7688F}" type="datetimeFigureOut">
              <a:rPr lang="en-IN" smtClean="0"/>
              <a:t>28-11-2020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AD5C59D-FAF4-4F63-A7F2-197C89DD009F}" type="slidenum">
              <a:rPr lang="en-IN" smtClean="0"/>
              <a:t>‹#›</a:t>
            </a:fld>
            <a:endParaRPr lang="en-IN"/>
          </a:p>
        </p:txBody>
      </p:sp>
    </p:spTree>
    <p:extLst>
      <p:ext uri="{BB962C8B-B14F-4D97-AF65-F5344CB8AC3E}">
        <p14:creationId xmlns:p14="http://schemas.microsoft.com/office/powerpoint/2010/main" val="675401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A745F-92FA-4C47-86DF-BFC738B7688F}" type="datetimeFigureOut">
              <a:rPr lang="en-IN" smtClean="0"/>
              <a:t>28-11-2020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D5C59D-FAF4-4F63-A7F2-197C89DD009F}" type="slidenum">
              <a:rPr lang="en-IN" smtClean="0"/>
              <a:t>‹#›</a:t>
            </a:fld>
            <a:endParaRPr lang="en-IN"/>
          </a:p>
        </p:txBody>
      </p:sp>
    </p:spTree>
    <p:extLst>
      <p:ext uri="{BB962C8B-B14F-4D97-AF65-F5344CB8AC3E}">
        <p14:creationId xmlns:p14="http://schemas.microsoft.com/office/powerpoint/2010/main" val="4056881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A745F-92FA-4C47-86DF-BFC738B7688F}" type="datetimeFigureOut">
              <a:rPr lang="en-IN" smtClean="0"/>
              <a:t>28-11-2020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D5C59D-FAF4-4F63-A7F2-197C89DD009F}"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908478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A745F-92FA-4C47-86DF-BFC738B7688F}" type="datetimeFigureOut">
              <a:rPr lang="en-IN" smtClean="0"/>
              <a:t>28-11-2020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D5C59D-FAF4-4F63-A7F2-197C89DD009F}" type="slidenum">
              <a:rPr lang="en-IN" smtClean="0"/>
              <a:t>‹#›</a:t>
            </a:fld>
            <a:endParaRPr lang="en-IN"/>
          </a:p>
        </p:txBody>
      </p:sp>
    </p:spTree>
    <p:extLst>
      <p:ext uri="{BB962C8B-B14F-4D97-AF65-F5344CB8AC3E}">
        <p14:creationId xmlns:p14="http://schemas.microsoft.com/office/powerpoint/2010/main" val="43493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A745F-92FA-4C47-86DF-BFC738B7688F}" type="datetimeFigureOut">
              <a:rPr lang="en-IN" smtClean="0"/>
              <a:t>28-11-2020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D5C59D-FAF4-4F63-A7F2-197C89DD009F}"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39385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A745F-92FA-4C47-86DF-BFC738B7688F}" type="datetimeFigureOut">
              <a:rPr lang="en-IN" smtClean="0"/>
              <a:t>28-11-2020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D5C59D-FAF4-4F63-A7F2-197C89DD009F}" type="slidenum">
              <a:rPr lang="en-IN" smtClean="0"/>
              <a:t>‹#›</a:t>
            </a:fld>
            <a:endParaRPr lang="en-IN"/>
          </a:p>
        </p:txBody>
      </p:sp>
    </p:spTree>
    <p:extLst>
      <p:ext uri="{BB962C8B-B14F-4D97-AF65-F5344CB8AC3E}">
        <p14:creationId xmlns:p14="http://schemas.microsoft.com/office/powerpoint/2010/main" val="1344786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A745F-92FA-4C47-86DF-BFC738B7688F}" type="datetimeFigureOut">
              <a:rPr lang="en-IN" smtClean="0"/>
              <a:t>28-11-2020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D5C59D-FAF4-4F63-A7F2-197C89DD009F}" type="slidenum">
              <a:rPr lang="en-IN" smtClean="0"/>
              <a:t>‹#›</a:t>
            </a:fld>
            <a:endParaRPr lang="en-IN"/>
          </a:p>
        </p:txBody>
      </p:sp>
    </p:spTree>
    <p:extLst>
      <p:ext uri="{BB962C8B-B14F-4D97-AF65-F5344CB8AC3E}">
        <p14:creationId xmlns:p14="http://schemas.microsoft.com/office/powerpoint/2010/main" val="519533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A745F-92FA-4C47-86DF-BFC738B7688F}" type="datetimeFigureOut">
              <a:rPr lang="en-IN" smtClean="0"/>
              <a:t>28-11-2020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D5C59D-FAF4-4F63-A7F2-197C89DD009F}" type="slidenum">
              <a:rPr lang="en-IN" smtClean="0"/>
              <a:t>‹#›</a:t>
            </a:fld>
            <a:endParaRPr lang="en-IN"/>
          </a:p>
        </p:txBody>
      </p:sp>
    </p:spTree>
    <p:extLst>
      <p:ext uri="{BB962C8B-B14F-4D97-AF65-F5344CB8AC3E}">
        <p14:creationId xmlns:p14="http://schemas.microsoft.com/office/powerpoint/2010/main" val="3168347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FA745F-92FA-4C47-86DF-BFC738B7688F}" type="datetimeFigureOut">
              <a:rPr lang="en-IN" smtClean="0"/>
              <a:t>28-11-2020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D5C59D-FAF4-4F63-A7F2-197C89DD009F}" type="slidenum">
              <a:rPr lang="en-IN" smtClean="0"/>
              <a:t>‹#›</a:t>
            </a:fld>
            <a:endParaRPr lang="en-IN"/>
          </a:p>
        </p:txBody>
      </p:sp>
    </p:spTree>
    <p:extLst>
      <p:ext uri="{BB962C8B-B14F-4D97-AF65-F5344CB8AC3E}">
        <p14:creationId xmlns:p14="http://schemas.microsoft.com/office/powerpoint/2010/main" val="2492745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FA745F-92FA-4C47-86DF-BFC738B7688F}" type="datetimeFigureOut">
              <a:rPr lang="en-IN" smtClean="0"/>
              <a:t>28-11-2020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D5C59D-FAF4-4F63-A7F2-197C89DD009F}" type="slidenum">
              <a:rPr lang="en-IN" smtClean="0"/>
              <a:t>‹#›</a:t>
            </a:fld>
            <a:endParaRPr lang="en-IN"/>
          </a:p>
        </p:txBody>
      </p:sp>
    </p:spTree>
    <p:extLst>
      <p:ext uri="{BB962C8B-B14F-4D97-AF65-F5344CB8AC3E}">
        <p14:creationId xmlns:p14="http://schemas.microsoft.com/office/powerpoint/2010/main" val="1002235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FA745F-92FA-4C47-86DF-BFC738B7688F}" type="datetimeFigureOut">
              <a:rPr lang="en-IN" smtClean="0"/>
              <a:t>28-11-2020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D5C59D-FAF4-4F63-A7F2-197C89DD009F}" type="slidenum">
              <a:rPr lang="en-IN" smtClean="0"/>
              <a:t>‹#›</a:t>
            </a:fld>
            <a:endParaRPr lang="en-IN"/>
          </a:p>
        </p:txBody>
      </p:sp>
    </p:spTree>
    <p:extLst>
      <p:ext uri="{BB962C8B-B14F-4D97-AF65-F5344CB8AC3E}">
        <p14:creationId xmlns:p14="http://schemas.microsoft.com/office/powerpoint/2010/main" val="1947614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FA745F-92FA-4C47-86DF-BFC738B7688F}" type="datetimeFigureOut">
              <a:rPr lang="en-IN" smtClean="0"/>
              <a:t>28-11-2020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AD5C59D-FAF4-4F63-A7F2-197C89DD009F}" type="slidenum">
              <a:rPr lang="en-IN" smtClean="0"/>
              <a:t>‹#›</a:t>
            </a:fld>
            <a:endParaRPr lang="en-IN"/>
          </a:p>
        </p:txBody>
      </p:sp>
    </p:spTree>
    <p:extLst>
      <p:ext uri="{BB962C8B-B14F-4D97-AF65-F5344CB8AC3E}">
        <p14:creationId xmlns:p14="http://schemas.microsoft.com/office/powerpoint/2010/main" val="1327416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FA745F-92FA-4C47-86DF-BFC738B7688F}" type="datetimeFigureOut">
              <a:rPr lang="en-IN" smtClean="0"/>
              <a:t>28-11-2020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AD5C59D-FAF4-4F63-A7F2-197C89DD009F}" type="slidenum">
              <a:rPr lang="en-IN" smtClean="0"/>
              <a:t>‹#›</a:t>
            </a:fld>
            <a:endParaRPr lang="en-IN"/>
          </a:p>
        </p:txBody>
      </p:sp>
    </p:spTree>
    <p:extLst>
      <p:ext uri="{BB962C8B-B14F-4D97-AF65-F5344CB8AC3E}">
        <p14:creationId xmlns:p14="http://schemas.microsoft.com/office/powerpoint/2010/main" val="1348339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FA745F-92FA-4C47-86DF-BFC738B7688F}" type="datetimeFigureOut">
              <a:rPr lang="en-IN" smtClean="0"/>
              <a:t>28-11-2020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AD5C59D-FAF4-4F63-A7F2-197C89DD009F}" type="slidenum">
              <a:rPr lang="en-IN" smtClean="0"/>
              <a:t>‹#›</a:t>
            </a:fld>
            <a:endParaRPr lang="en-IN"/>
          </a:p>
        </p:txBody>
      </p:sp>
    </p:spTree>
    <p:extLst>
      <p:ext uri="{BB962C8B-B14F-4D97-AF65-F5344CB8AC3E}">
        <p14:creationId xmlns:p14="http://schemas.microsoft.com/office/powerpoint/2010/main" val="3110912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A745F-92FA-4C47-86DF-BFC738B7688F}" type="datetimeFigureOut">
              <a:rPr lang="en-IN" smtClean="0"/>
              <a:t>28-11-2020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D5C59D-FAF4-4F63-A7F2-197C89DD009F}" type="slidenum">
              <a:rPr lang="en-IN" smtClean="0"/>
              <a:t>‹#›</a:t>
            </a:fld>
            <a:endParaRPr lang="en-IN"/>
          </a:p>
        </p:txBody>
      </p:sp>
    </p:spTree>
    <p:extLst>
      <p:ext uri="{BB962C8B-B14F-4D97-AF65-F5344CB8AC3E}">
        <p14:creationId xmlns:p14="http://schemas.microsoft.com/office/powerpoint/2010/main" val="2960333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FA745F-92FA-4C47-86DF-BFC738B7688F}" type="datetimeFigureOut">
              <a:rPr lang="en-IN" smtClean="0"/>
              <a:t>28-11-2020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D5C59D-FAF4-4F63-A7F2-197C89DD009F}" type="slidenum">
              <a:rPr lang="en-IN" smtClean="0"/>
              <a:t>‹#›</a:t>
            </a:fld>
            <a:endParaRPr lang="en-IN"/>
          </a:p>
        </p:txBody>
      </p:sp>
    </p:spTree>
    <p:extLst>
      <p:ext uri="{BB962C8B-B14F-4D97-AF65-F5344CB8AC3E}">
        <p14:creationId xmlns:p14="http://schemas.microsoft.com/office/powerpoint/2010/main" val="2702715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EFA745F-92FA-4C47-86DF-BFC738B7688F}" type="datetimeFigureOut">
              <a:rPr lang="en-IN" smtClean="0"/>
              <a:t>28-11-2020</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0AD5C59D-FAF4-4F63-A7F2-197C89DD009F}" type="slidenum">
              <a:rPr lang="en-IN" smtClean="0"/>
              <a:t>‹#›</a:t>
            </a:fld>
            <a:endParaRPr lang="en-IN"/>
          </a:p>
        </p:txBody>
      </p:sp>
    </p:spTree>
    <p:extLst>
      <p:ext uri="{BB962C8B-B14F-4D97-AF65-F5344CB8AC3E}">
        <p14:creationId xmlns:p14="http://schemas.microsoft.com/office/powerpoint/2010/main" val="3891571356"/>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EF4B5-3AD1-4C90-8670-0EF570ADA914}"/>
              </a:ext>
            </a:extLst>
          </p:cNvPr>
          <p:cNvSpPr>
            <a:spLocks noGrp="1"/>
          </p:cNvSpPr>
          <p:nvPr>
            <p:ph type="ctrTitle"/>
          </p:nvPr>
        </p:nvSpPr>
        <p:spPr>
          <a:xfrm>
            <a:off x="923909" y="838939"/>
            <a:ext cx="10972169" cy="803430"/>
          </a:xfrm>
        </p:spPr>
        <p:txBody>
          <a:bodyPr>
            <a:noAutofit/>
          </a:bodyPr>
          <a:lstStyle/>
          <a:p>
            <a:r>
              <a:rPr lang="en-US" sz="6000" dirty="0">
                <a:solidFill>
                  <a:schemeClr val="bg2">
                    <a:lumMod val="50000"/>
                  </a:schemeClr>
                </a:solidFill>
                <a:latin typeface="Algerian" panose="04020705040A02060702" pitchFamily="82" charset="0"/>
              </a:rPr>
              <a:t>HOTEL MANAGEMENT SYSTEM</a:t>
            </a:r>
            <a:endParaRPr lang="en-IN" sz="6000" dirty="0">
              <a:solidFill>
                <a:schemeClr val="bg2">
                  <a:lumMod val="50000"/>
                </a:schemeClr>
              </a:solidFill>
              <a:latin typeface="Algerian" panose="04020705040A02060702" pitchFamily="82" charset="0"/>
            </a:endParaRPr>
          </a:p>
        </p:txBody>
      </p:sp>
      <p:sp>
        <p:nvSpPr>
          <p:cNvPr id="3" name="Subtitle 2">
            <a:extLst>
              <a:ext uri="{FF2B5EF4-FFF2-40B4-BE49-F238E27FC236}">
                <a16:creationId xmlns:a16="http://schemas.microsoft.com/office/drawing/2014/main" id="{8A436722-E023-4061-BCB9-EF6E66937BFB}"/>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1F0AE035-7BAE-4BAD-8805-5D61C18D1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7" name="TextBox 6">
            <a:extLst>
              <a:ext uri="{FF2B5EF4-FFF2-40B4-BE49-F238E27FC236}">
                <a16:creationId xmlns:a16="http://schemas.microsoft.com/office/drawing/2014/main" id="{068C4AEC-D7A0-4FC0-B179-55C9C51614EE}"/>
              </a:ext>
            </a:extLst>
          </p:cNvPr>
          <p:cNvSpPr txBox="1"/>
          <p:nvPr/>
        </p:nvSpPr>
        <p:spPr>
          <a:xfrm>
            <a:off x="523783" y="358914"/>
            <a:ext cx="11048575" cy="707886"/>
          </a:xfrm>
          <a:prstGeom prst="rect">
            <a:avLst/>
          </a:prstGeom>
          <a:noFill/>
        </p:spPr>
        <p:txBody>
          <a:bodyPr wrap="square" rtlCol="0">
            <a:spAutoFit/>
          </a:bodyPr>
          <a:lstStyle/>
          <a:p>
            <a:r>
              <a:rPr lang="en-US" sz="4000" dirty="0">
                <a:latin typeface="Arial Black" panose="020B0A04020102020204" pitchFamily="34" charset="0"/>
              </a:rPr>
              <a:t>		HOTEL MANAGEMENT SYSTEM </a:t>
            </a:r>
            <a:endParaRPr lang="en-IN" sz="4000" dirty="0">
              <a:latin typeface="Arial Black" panose="020B0A04020102020204" pitchFamily="34" charset="0"/>
            </a:endParaRPr>
          </a:p>
        </p:txBody>
      </p:sp>
      <p:sp>
        <p:nvSpPr>
          <p:cNvPr id="8" name="TextBox 7">
            <a:extLst>
              <a:ext uri="{FF2B5EF4-FFF2-40B4-BE49-F238E27FC236}">
                <a16:creationId xmlns:a16="http://schemas.microsoft.com/office/drawing/2014/main" id="{1CF89BD5-E837-4B2B-B713-FC46B990138D}"/>
              </a:ext>
            </a:extLst>
          </p:cNvPr>
          <p:cNvSpPr txBox="1"/>
          <p:nvPr/>
        </p:nvSpPr>
        <p:spPr>
          <a:xfrm>
            <a:off x="9170633" y="5326563"/>
            <a:ext cx="2947386" cy="1384995"/>
          </a:xfrm>
          <a:prstGeom prst="rect">
            <a:avLst/>
          </a:prstGeom>
          <a:noFill/>
        </p:spPr>
        <p:txBody>
          <a:bodyPr wrap="square" rtlCol="0">
            <a:spAutoFit/>
          </a:bodyPr>
          <a:lstStyle/>
          <a:p>
            <a:r>
              <a:rPr lang="en-US" sz="2800" b="1" dirty="0">
                <a:solidFill>
                  <a:schemeClr val="accent4">
                    <a:lumMod val="60000"/>
                    <a:lumOff val="40000"/>
                  </a:schemeClr>
                </a:solidFill>
              </a:rPr>
              <a:t>Presented by:</a:t>
            </a:r>
          </a:p>
          <a:p>
            <a:r>
              <a:rPr lang="en-US" sz="2800" b="1" dirty="0">
                <a:solidFill>
                  <a:schemeClr val="accent4">
                    <a:lumMod val="60000"/>
                    <a:lumOff val="40000"/>
                  </a:schemeClr>
                </a:solidFill>
              </a:rPr>
              <a:t>RAJAT KHANNA </a:t>
            </a:r>
          </a:p>
          <a:p>
            <a:r>
              <a:rPr lang="en-US" sz="2800" b="1" dirty="0">
                <a:solidFill>
                  <a:schemeClr val="accent4">
                    <a:lumMod val="60000"/>
                    <a:lumOff val="40000"/>
                  </a:schemeClr>
                </a:solidFill>
              </a:rPr>
              <a:t>   (181500546)</a:t>
            </a:r>
            <a:endParaRPr lang="en-IN" sz="2800" b="1" dirty="0">
              <a:solidFill>
                <a:schemeClr val="accent4">
                  <a:lumMod val="60000"/>
                  <a:lumOff val="40000"/>
                </a:schemeClr>
              </a:solidFill>
            </a:endParaRPr>
          </a:p>
        </p:txBody>
      </p:sp>
      <p:sp>
        <p:nvSpPr>
          <p:cNvPr id="9" name="TextBox 8">
            <a:extLst>
              <a:ext uri="{FF2B5EF4-FFF2-40B4-BE49-F238E27FC236}">
                <a16:creationId xmlns:a16="http://schemas.microsoft.com/office/drawing/2014/main" id="{51056F69-4C3D-4F6D-A919-E6C21894EB4B}"/>
              </a:ext>
            </a:extLst>
          </p:cNvPr>
          <p:cNvSpPr txBox="1"/>
          <p:nvPr/>
        </p:nvSpPr>
        <p:spPr>
          <a:xfrm>
            <a:off x="1861265" y="1310050"/>
            <a:ext cx="8956298" cy="707886"/>
          </a:xfrm>
          <a:prstGeom prst="rect">
            <a:avLst/>
          </a:prstGeom>
          <a:noFill/>
        </p:spPr>
        <p:txBody>
          <a:bodyPr wrap="none" rtlCol="0">
            <a:spAutoFit/>
          </a:bodyPr>
          <a:lstStyle/>
          <a:p>
            <a:r>
              <a:rPr lang="en-US" sz="4000" b="1" dirty="0">
                <a:solidFill>
                  <a:srgbClr val="FFFF00"/>
                </a:solidFill>
                <a:latin typeface="Comic Sans MS" panose="030F0702030302020204" pitchFamily="66" charset="0"/>
              </a:rPr>
              <a:t>MINI PROJECT -1  (2020-2021)</a:t>
            </a:r>
            <a:r>
              <a:rPr lang="en-US" sz="4000" dirty="0">
                <a:solidFill>
                  <a:srgbClr val="FFFF00"/>
                </a:solidFill>
              </a:rPr>
              <a:t>	</a:t>
            </a:r>
            <a:endParaRPr lang="en-IN" sz="4000" dirty="0">
              <a:solidFill>
                <a:srgbClr val="FFFF00"/>
              </a:solidFill>
            </a:endParaRPr>
          </a:p>
        </p:txBody>
      </p:sp>
      <p:sp>
        <p:nvSpPr>
          <p:cNvPr id="10" name="TextBox 9">
            <a:extLst>
              <a:ext uri="{FF2B5EF4-FFF2-40B4-BE49-F238E27FC236}">
                <a16:creationId xmlns:a16="http://schemas.microsoft.com/office/drawing/2014/main" id="{E5E3CC4D-C832-45BF-A453-77FBC5704A93}"/>
              </a:ext>
            </a:extLst>
          </p:cNvPr>
          <p:cNvSpPr txBox="1"/>
          <p:nvPr/>
        </p:nvSpPr>
        <p:spPr>
          <a:xfrm>
            <a:off x="74612" y="5111119"/>
            <a:ext cx="4059125" cy="1815882"/>
          </a:xfrm>
          <a:prstGeom prst="rect">
            <a:avLst/>
          </a:prstGeom>
          <a:noFill/>
        </p:spPr>
        <p:txBody>
          <a:bodyPr wrap="square" rtlCol="0">
            <a:spAutoFit/>
          </a:bodyPr>
          <a:lstStyle/>
          <a:p>
            <a:r>
              <a:rPr lang="en-US" sz="2800" b="1" dirty="0">
                <a:solidFill>
                  <a:schemeClr val="accent4">
                    <a:lumMod val="60000"/>
                    <a:lumOff val="40000"/>
                  </a:schemeClr>
                </a:solidFill>
              </a:rPr>
              <a:t>Mentor :</a:t>
            </a:r>
          </a:p>
          <a:p>
            <a:r>
              <a:rPr lang="en-US" sz="2800" b="1" dirty="0">
                <a:solidFill>
                  <a:schemeClr val="accent4">
                    <a:lumMod val="60000"/>
                    <a:lumOff val="40000"/>
                  </a:schemeClr>
                </a:solidFill>
              </a:rPr>
              <a:t>Mr. Vaibhav Diwan Sir </a:t>
            </a:r>
          </a:p>
          <a:p>
            <a:r>
              <a:rPr lang="en-US" sz="2800" b="1" dirty="0">
                <a:solidFill>
                  <a:schemeClr val="accent4">
                    <a:lumMod val="60000"/>
                    <a:lumOff val="40000"/>
                  </a:schemeClr>
                </a:solidFill>
              </a:rPr>
              <a:t>Technical Trainer</a:t>
            </a:r>
          </a:p>
          <a:p>
            <a:r>
              <a:rPr lang="en-US" sz="2800" b="1" dirty="0">
                <a:solidFill>
                  <a:schemeClr val="accent4">
                    <a:lumMod val="60000"/>
                    <a:lumOff val="40000"/>
                  </a:schemeClr>
                </a:solidFill>
              </a:rPr>
              <a:t>GLAU</a:t>
            </a:r>
            <a:endParaRPr lang="en-IN" sz="2800" b="1" dirty="0">
              <a:solidFill>
                <a:schemeClr val="accent4">
                  <a:lumMod val="60000"/>
                  <a:lumOff val="40000"/>
                </a:schemeClr>
              </a:solidFill>
            </a:endParaRPr>
          </a:p>
        </p:txBody>
      </p:sp>
    </p:spTree>
    <p:extLst>
      <p:ext uri="{BB962C8B-B14F-4D97-AF65-F5344CB8AC3E}">
        <p14:creationId xmlns:p14="http://schemas.microsoft.com/office/powerpoint/2010/main" val="231086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E3ED7F6-5F1F-43C6-AF68-F02533382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831" y="124288"/>
            <a:ext cx="6421514" cy="2752077"/>
          </a:xfrm>
          <a:prstGeom prst="rect">
            <a:avLst/>
          </a:prstGeom>
        </p:spPr>
      </p:pic>
      <p:pic>
        <p:nvPicPr>
          <p:cNvPr id="11" name="Picture 10">
            <a:extLst>
              <a:ext uri="{FF2B5EF4-FFF2-40B4-BE49-F238E27FC236}">
                <a16:creationId xmlns:a16="http://schemas.microsoft.com/office/drawing/2014/main" id="{2E287DEF-40BB-4841-A772-AC1014485A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0687" y="3799642"/>
            <a:ext cx="6483659" cy="2934069"/>
          </a:xfrm>
          <a:prstGeom prst="rect">
            <a:avLst/>
          </a:prstGeom>
        </p:spPr>
      </p:pic>
      <p:sp>
        <p:nvSpPr>
          <p:cNvPr id="12" name="TextBox 11">
            <a:extLst>
              <a:ext uri="{FF2B5EF4-FFF2-40B4-BE49-F238E27FC236}">
                <a16:creationId xmlns:a16="http://schemas.microsoft.com/office/drawing/2014/main" id="{327555FE-1469-45AB-AD11-C9F41445A58C}"/>
              </a:ext>
            </a:extLst>
          </p:cNvPr>
          <p:cNvSpPr txBox="1"/>
          <p:nvPr/>
        </p:nvSpPr>
        <p:spPr>
          <a:xfrm>
            <a:off x="497150" y="568171"/>
            <a:ext cx="2185214" cy="646331"/>
          </a:xfrm>
          <a:prstGeom prst="rect">
            <a:avLst/>
          </a:prstGeom>
          <a:noFill/>
        </p:spPr>
        <p:txBody>
          <a:bodyPr wrap="none" rtlCol="0">
            <a:spAutoFit/>
          </a:bodyPr>
          <a:lstStyle/>
          <a:p>
            <a:r>
              <a:rPr lang="en-US" dirty="0"/>
              <a:t>After logging in,</a:t>
            </a:r>
          </a:p>
          <a:p>
            <a:r>
              <a:rPr lang="en-US" dirty="0"/>
              <a:t>The frame opens .</a:t>
            </a:r>
          </a:p>
        </p:txBody>
      </p:sp>
      <p:sp>
        <p:nvSpPr>
          <p:cNvPr id="13" name="TextBox 12">
            <a:extLst>
              <a:ext uri="{FF2B5EF4-FFF2-40B4-BE49-F238E27FC236}">
                <a16:creationId xmlns:a16="http://schemas.microsoft.com/office/drawing/2014/main" id="{AB8E7930-21A1-41C6-9CBA-2E3F64AF0C5A}"/>
              </a:ext>
            </a:extLst>
          </p:cNvPr>
          <p:cNvSpPr txBox="1"/>
          <p:nvPr/>
        </p:nvSpPr>
        <p:spPr>
          <a:xfrm>
            <a:off x="480048" y="1447890"/>
            <a:ext cx="4846553" cy="5078313"/>
          </a:xfrm>
          <a:prstGeom prst="rect">
            <a:avLst/>
          </a:prstGeom>
          <a:noFill/>
        </p:spPr>
        <p:txBody>
          <a:bodyPr wrap="square" rtlCol="0">
            <a:spAutoFit/>
          </a:bodyPr>
          <a:lstStyle/>
          <a:p>
            <a:r>
              <a:rPr lang="en-US" dirty="0"/>
              <a:t>This frame has a menu bar consisting of</a:t>
            </a:r>
          </a:p>
          <a:p>
            <a:r>
              <a:rPr lang="en-US" dirty="0"/>
              <a:t>Two options : Management and Admin.</a:t>
            </a:r>
          </a:p>
          <a:p>
            <a:endParaRPr lang="en-US" dirty="0"/>
          </a:p>
          <a:p>
            <a:pPr marL="342900" indent="-342900">
              <a:buAutoNum type="arabicPeriod"/>
            </a:pPr>
            <a:r>
              <a:rPr lang="en-US" dirty="0"/>
              <a:t>                 MANAGEMENT</a:t>
            </a:r>
          </a:p>
          <a:p>
            <a:endParaRPr lang="en-US" dirty="0"/>
          </a:p>
          <a:p>
            <a:r>
              <a:rPr lang="en-US" dirty="0"/>
              <a:t>			</a:t>
            </a:r>
          </a:p>
          <a:p>
            <a:endParaRPr lang="en-US" dirty="0"/>
          </a:p>
          <a:p>
            <a:endParaRPr lang="en-US" dirty="0"/>
          </a:p>
          <a:p>
            <a:endParaRPr lang="en-US" dirty="0"/>
          </a:p>
          <a:p>
            <a:endParaRPr lang="en-US" dirty="0"/>
          </a:p>
          <a:p>
            <a:pPr marL="342900" indent="-342900">
              <a:buAutoNum type="arabicPeriod" startAt="2"/>
            </a:pPr>
            <a:r>
              <a:rPr lang="en-US" dirty="0"/>
              <a:t>                       ADMIN</a:t>
            </a:r>
          </a:p>
          <a:p>
            <a:r>
              <a:rPr lang="en-US" dirty="0"/>
              <a:t>                              </a:t>
            </a:r>
          </a:p>
          <a:p>
            <a:endParaRPr lang="en-US" dirty="0"/>
          </a:p>
          <a:p>
            <a:endParaRPr lang="en-US" dirty="0"/>
          </a:p>
          <a:p>
            <a:endParaRPr lang="en-US" dirty="0"/>
          </a:p>
          <a:p>
            <a:endParaRPr lang="en-US" dirty="0"/>
          </a:p>
          <a:p>
            <a:endParaRPr lang="en-US" dirty="0"/>
          </a:p>
          <a:p>
            <a:endParaRPr lang="en-US" dirty="0"/>
          </a:p>
        </p:txBody>
      </p:sp>
      <p:sp>
        <p:nvSpPr>
          <p:cNvPr id="14" name="Arrow: Down 13">
            <a:extLst>
              <a:ext uri="{FF2B5EF4-FFF2-40B4-BE49-F238E27FC236}">
                <a16:creationId xmlns:a16="http://schemas.microsoft.com/office/drawing/2014/main" id="{329A36BA-7576-49AF-BD97-5A48728DBBB8}"/>
              </a:ext>
            </a:extLst>
          </p:cNvPr>
          <p:cNvSpPr/>
          <p:nvPr/>
        </p:nvSpPr>
        <p:spPr>
          <a:xfrm>
            <a:off x="2610035" y="2671063"/>
            <a:ext cx="319596" cy="426128"/>
          </a:xfrm>
          <a:prstGeom prst="downArrow">
            <a:avLst>
              <a:gd name="adj1" fmla="val 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746B5B6C-7C2E-4CC3-97CF-4D5726002F18}"/>
              </a:ext>
            </a:extLst>
          </p:cNvPr>
          <p:cNvSpPr/>
          <p:nvPr/>
        </p:nvSpPr>
        <p:spPr>
          <a:xfrm>
            <a:off x="1589757" y="3215936"/>
            <a:ext cx="2512381" cy="426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RECEPTION</a:t>
            </a:r>
            <a:endParaRPr lang="en-IN" dirty="0"/>
          </a:p>
        </p:txBody>
      </p:sp>
      <p:sp>
        <p:nvSpPr>
          <p:cNvPr id="16" name="Arrow: Down 15">
            <a:extLst>
              <a:ext uri="{FF2B5EF4-FFF2-40B4-BE49-F238E27FC236}">
                <a16:creationId xmlns:a16="http://schemas.microsoft.com/office/drawing/2014/main" id="{C64EEA3F-52A0-4137-BE57-18BAEB7A4CD7}"/>
              </a:ext>
            </a:extLst>
          </p:cNvPr>
          <p:cNvSpPr/>
          <p:nvPr/>
        </p:nvSpPr>
        <p:spPr>
          <a:xfrm>
            <a:off x="2769833" y="4585590"/>
            <a:ext cx="159798" cy="5592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D88C5F5B-7A82-44EC-88EB-ADB646A986DA}"/>
              </a:ext>
            </a:extLst>
          </p:cNvPr>
          <p:cNvSpPr/>
          <p:nvPr/>
        </p:nvSpPr>
        <p:spPr>
          <a:xfrm>
            <a:off x="1837679" y="5266677"/>
            <a:ext cx="2139518" cy="264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EMPLOYEES</a:t>
            </a:r>
            <a:endParaRPr lang="en-IN" dirty="0"/>
          </a:p>
        </p:txBody>
      </p:sp>
      <p:sp>
        <p:nvSpPr>
          <p:cNvPr id="18" name="Rectangle 17">
            <a:extLst>
              <a:ext uri="{FF2B5EF4-FFF2-40B4-BE49-F238E27FC236}">
                <a16:creationId xmlns:a16="http://schemas.microsoft.com/office/drawing/2014/main" id="{E3F1C6F0-BF8B-4FA4-AC3C-E39972FEB222}"/>
              </a:ext>
            </a:extLst>
          </p:cNvPr>
          <p:cNvSpPr/>
          <p:nvPr/>
        </p:nvSpPr>
        <p:spPr>
          <a:xfrm>
            <a:off x="1837679" y="5672908"/>
            <a:ext cx="2139518" cy="327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ROOMS</a:t>
            </a:r>
            <a:endParaRPr lang="en-IN" dirty="0"/>
          </a:p>
        </p:txBody>
      </p:sp>
      <p:sp>
        <p:nvSpPr>
          <p:cNvPr id="19" name="Rectangle 18">
            <a:extLst>
              <a:ext uri="{FF2B5EF4-FFF2-40B4-BE49-F238E27FC236}">
                <a16:creationId xmlns:a16="http://schemas.microsoft.com/office/drawing/2014/main" id="{86C5147E-C04E-4300-82CC-75F16298834F}"/>
              </a:ext>
            </a:extLst>
          </p:cNvPr>
          <p:cNvSpPr/>
          <p:nvPr/>
        </p:nvSpPr>
        <p:spPr>
          <a:xfrm>
            <a:off x="1837679" y="6174419"/>
            <a:ext cx="2139518" cy="351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DRIVERS </a:t>
            </a:r>
            <a:endParaRPr lang="en-IN" dirty="0"/>
          </a:p>
        </p:txBody>
      </p:sp>
    </p:spTree>
    <p:extLst>
      <p:ext uri="{BB962C8B-B14F-4D97-AF65-F5344CB8AC3E}">
        <p14:creationId xmlns:p14="http://schemas.microsoft.com/office/powerpoint/2010/main" val="640193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E4CDF1-226C-47EB-AB8D-140C9EE2F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819" y="94561"/>
            <a:ext cx="7226424" cy="6341749"/>
          </a:xfrm>
          <a:prstGeom prst="rect">
            <a:avLst/>
          </a:prstGeom>
        </p:spPr>
      </p:pic>
      <p:sp>
        <p:nvSpPr>
          <p:cNvPr id="6" name="TextBox 5">
            <a:extLst>
              <a:ext uri="{FF2B5EF4-FFF2-40B4-BE49-F238E27FC236}">
                <a16:creationId xmlns:a16="http://schemas.microsoft.com/office/drawing/2014/main" id="{3EB0EEE6-CFE9-41DA-B063-7277E327D1A0}"/>
              </a:ext>
            </a:extLst>
          </p:cNvPr>
          <p:cNvSpPr txBox="1"/>
          <p:nvPr/>
        </p:nvSpPr>
        <p:spPr>
          <a:xfrm>
            <a:off x="328473" y="1438184"/>
            <a:ext cx="3835153" cy="2585323"/>
          </a:xfrm>
          <a:prstGeom prst="rect">
            <a:avLst/>
          </a:prstGeom>
          <a:noFill/>
        </p:spPr>
        <p:txBody>
          <a:bodyPr wrap="square" rtlCol="0">
            <a:spAutoFit/>
          </a:bodyPr>
          <a:lstStyle/>
          <a:p>
            <a:r>
              <a:rPr lang="en-US" dirty="0"/>
              <a:t>On clicking Reception button, this frame opens .</a:t>
            </a:r>
          </a:p>
          <a:p>
            <a:endParaRPr lang="en-US" dirty="0"/>
          </a:p>
          <a:p>
            <a:endParaRPr lang="en-US" dirty="0"/>
          </a:p>
          <a:p>
            <a:r>
              <a:rPr lang="en-US" dirty="0"/>
              <a:t>This frame consists of all the operations that a receptionist of the hotel can do.</a:t>
            </a:r>
          </a:p>
          <a:p>
            <a:endParaRPr lang="en-US" dirty="0"/>
          </a:p>
          <a:p>
            <a:endParaRPr lang="en-IN" dirty="0"/>
          </a:p>
        </p:txBody>
      </p:sp>
    </p:spTree>
    <p:extLst>
      <p:ext uri="{BB962C8B-B14F-4D97-AF65-F5344CB8AC3E}">
        <p14:creationId xmlns:p14="http://schemas.microsoft.com/office/powerpoint/2010/main" val="1794690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511F99-2D67-4B77-9B1E-6DBB019D8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2315" y="2743199"/>
            <a:ext cx="6720396" cy="3746376"/>
          </a:xfrm>
          <a:prstGeom prst="rect">
            <a:avLst/>
          </a:prstGeom>
        </p:spPr>
      </p:pic>
      <p:sp>
        <p:nvSpPr>
          <p:cNvPr id="6" name="TextBox 5">
            <a:extLst>
              <a:ext uri="{FF2B5EF4-FFF2-40B4-BE49-F238E27FC236}">
                <a16:creationId xmlns:a16="http://schemas.microsoft.com/office/drawing/2014/main" id="{A5C4E14C-9618-49ED-A9B7-B70BF9559E1C}"/>
              </a:ext>
            </a:extLst>
          </p:cNvPr>
          <p:cNvSpPr txBox="1"/>
          <p:nvPr/>
        </p:nvSpPr>
        <p:spPr>
          <a:xfrm>
            <a:off x="221942" y="3836892"/>
            <a:ext cx="4101484" cy="646331"/>
          </a:xfrm>
          <a:prstGeom prst="rect">
            <a:avLst/>
          </a:prstGeom>
          <a:noFill/>
        </p:spPr>
        <p:txBody>
          <a:bodyPr wrap="square" rtlCol="0">
            <a:spAutoFit/>
          </a:bodyPr>
          <a:lstStyle/>
          <a:p>
            <a:r>
              <a:rPr lang="en-US" dirty="0"/>
              <a:t>This is the frame for adding new customer. </a:t>
            </a:r>
            <a:endParaRPr lang="en-IN" dirty="0"/>
          </a:p>
        </p:txBody>
      </p:sp>
      <p:sp>
        <p:nvSpPr>
          <p:cNvPr id="8" name="Rectangle 7">
            <a:extLst>
              <a:ext uri="{FF2B5EF4-FFF2-40B4-BE49-F238E27FC236}">
                <a16:creationId xmlns:a16="http://schemas.microsoft.com/office/drawing/2014/main" id="{18E15EDE-C903-4742-B295-DC70AAB8601D}"/>
              </a:ext>
            </a:extLst>
          </p:cNvPr>
          <p:cNvSpPr/>
          <p:nvPr/>
        </p:nvSpPr>
        <p:spPr>
          <a:xfrm>
            <a:off x="2272684" y="1691196"/>
            <a:ext cx="5859262" cy="8256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NEW CUSTOMER FORM</a:t>
            </a:r>
            <a:endParaRPr lang="en-IN" sz="3200" b="1" dirty="0"/>
          </a:p>
        </p:txBody>
      </p:sp>
      <p:sp>
        <p:nvSpPr>
          <p:cNvPr id="9" name="Rectangle: Rounded Corners 8">
            <a:extLst>
              <a:ext uri="{FF2B5EF4-FFF2-40B4-BE49-F238E27FC236}">
                <a16:creationId xmlns:a16="http://schemas.microsoft.com/office/drawing/2014/main" id="{0EE5373C-DF34-4B87-B0F1-88D2BB2929ED}"/>
              </a:ext>
            </a:extLst>
          </p:cNvPr>
          <p:cNvSpPr/>
          <p:nvPr/>
        </p:nvSpPr>
        <p:spPr>
          <a:xfrm>
            <a:off x="142043" y="181994"/>
            <a:ext cx="11869444" cy="1034248"/>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i="1" u="sng" dirty="0">
                <a:solidFill>
                  <a:srgbClr val="FF0000"/>
                </a:solidFill>
              </a:rPr>
              <a:t>RECEPTION MENU </a:t>
            </a:r>
            <a:endParaRPr lang="en-IN" sz="6600" b="1" i="1" u="sng" dirty="0">
              <a:solidFill>
                <a:srgbClr val="FF0000"/>
              </a:solidFill>
            </a:endParaRPr>
          </a:p>
        </p:txBody>
      </p:sp>
    </p:spTree>
    <p:extLst>
      <p:ext uri="{BB962C8B-B14F-4D97-AF65-F5344CB8AC3E}">
        <p14:creationId xmlns:p14="http://schemas.microsoft.com/office/powerpoint/2010/main" val="2514479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810729E-3E85-40B7-95C5-60132E941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526" y="1568905"/>
            <a:ext cx="7659846" cy="4643519"/>
          </a:xfrm>
          <a:prstGeom prst="rect">
            <a:avLst/>
          </a:prstGeom>
        </p:spPr>
      </p:pic>
      <p:sp>
        <p:nvSpPr>
          <p:cNvPr id="13" name="TextBox 12">
            <a:extLst>
              <a:ext uri="{FF2B5EF4-FFF2-40B4-BE49-F238E27FC236}">
                <a16:creationId xmlns:a16="http://schemas.microsoft.com/office/drawing/2014/main" id="{ADA4C9F1-886A-4496-9614-AD9D1B4823B5}"/>
              </a:ext>
            </a:extLst>
          </p:cNvPr>
          <p:cNvSpPr txBox="1"/>
          <p:nvPr/>
        </p:nvSpPr>
        <p:spPr>
          <a:xfrm>
            <a:off x="208729" y="2967335"/>
            <a:ext cx="3709670" cy="923330"/>
          </a:xfrm>
          <a:prstGeom prst="rect">
            <a:avLst/>
          </a:prstGeom>
          <a:noFill/>
        </p:spPr>
        <p:txBody>
          <a:bodyPr wrap="none" rtlCol="0">
            <a:spAutoFit/>
          </a:bodyPr>
          <a:lstStyle/>
          <a:p>
            <a:r>
              <a:rPr lang="en-US" dirty="0"/>
              <a:t>This is the frame for</a:t>
            </a:r>
          </a:p>
          <a:p>
            <a:r>
              <a:rPr lang="en-US" dirty="0"/>
              <a:t> seeing the details of the room. </a:t>
            </a:r>
            <a:endParaRPr lang="en-IN" dirty="0"/>
          </a:p>
          <a:p>
            <a:endParaRPr lang="en-IN" dirty="0"/>
          </a:p>
        </p:txBody>
      </p:sp>
      <p:sp>
        <p:nvSpPr>
          <p:cNvPr id="14" name="Rectangle 13">
            <a:extLst>
              <a:ext uri="{FF2B5EF4-FFF2-40B4-BE49-F238E27FC236}">
                <a16:creationId xmlns:a16="http://schemas.microsoft.com/office/drawing/2014/main" id="{253C9BC6-0C46-46A1-AA8A-C6651A42A28A}"/>
              </a:ext>
            </a:extLst>
          </p:cNvPr>
          <p:cNvSpPr/>
          <p:nvPr/>
        </p:nvSpPr>
        <p:spPr>
          <a:xfrm>
            <a:off x="3166369" y="350668"/>
            <a:ext cx="5859262" cy="8256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ROOM</a:t>
            </a:r>
            <a:endParaRPr lang="en-IN" sz="3200" b="1" dirty="0"/>
          </a:p>
        </p:txBody>
      </p:sp>
    </p:spTree>
    <p:extLst>
      <p:ext uri="{BB962C8B-B14F-4D97-AF65-F5344CB8AC3E}">
        <p14:creationId xmlns:p14="http://schemas.microsoft.com/office/powerpoint/2010/main" val="4148628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EE2226-1240-4D25-A317-6FD24A272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352" y="1500352"/>
            <a:ext cx="7142461" cy="5059064"/>
          </a:xfrm>
          <a:prstGeom prst="rect">
            <a:avLst/>
          </a:prstGeom>
        </p:spPr>
      </p:pic>
      <p:sp>
        <p:nvSpPr>
          <p:cNvPr id="6" name="TextBox 5">
            <a:extLst>
              <a:ext uri="{FF2B5EF4-FFF2-40B4-BE49-F238E27FC236}">
                <a16:creationId xmlns:a16="http://schemas.microsoft.com/office/drawing/2014/main" id="{CD89A482-6B82-415A-B696-22D6081F842C}"/>
              </a:ext>
            </a:extLst>
          </p:cNvPr>
          <p:cNvSpPr txBox="1"/>
          <p:nvPr/>
        </p:nvSpPr>
        <p:spPr>
          <a:xfrm>
            <a:off x="310717" y="2505670"/>
            <a:ext cx="3283271" cy="923330"/>
          </a:xfrm>
          <a:prstGeom prst="rect">
            <a:avLst/>
          </a:prstGeom>
          <a:noFill/>
        </p:spPr>
        <p:txBody>
          <a:bodyPr wrap="none" rtlCol="0">
            <a:spAutoFit/>
          </a:bodyPr>
          <a:lstStyle/>
          <a:p>
            <a:r>
              <a:rPr lang="en-US" dirty="0"/>
              <a:t>This is the frame for </a:t>
            </a:r>
          </a:p>
          <a:p>
            <a:r>
              <a:rPr lang="en-US" dirty="0"/>
              <a:t>Seeing the funding details . </a:t>
            </a:r>
            <a:endParaRPr lang="en-IN" dirty="0"/>
          </a:p>
          <a:p>
            <a:endParaRPr lang="en-IN" dirty="0"/>
          </a:p>
        </p:txBody>
      </p:sp>
      <p:sp>
        <p:nvSpPr>
          <p:cNvPr id="7" name="Rectangle 6">
            <a:extLst>
              <a:ext uri="{FF2B5EF4-FFF2-40B4-BE49-F238E27FC236}">
                <a16:creationId xmlns:a16="http://schemas.microsoft.com/office/drawing/2014/main" id="{EADB032B-DF9F-43BA-A7B0-17113517E258}"/>
              </a:ext>
            </a:extLst>
          </p:cNvPr>
          <p:cNvSpPr/>
          <p:nvPr/>
        </p:nvSpPr>
        <p:spPr>
          <a:xfrm>
            <a:off x="2557320" y="298584"/>
            <a:ext cx="5859262" cy="8256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DEPARTMENT</a:t>
            </a:r>
            <a:endParaRPr lang="en-IN" sz="3200" b="1" dirty="0"/>
          </a:p>
        </p:txBody>
      </p:sp>
    </p:spTree>
    <p:extLst>
      <p:ext uri="{BB962C8B-B14F-4D97-AF65-F5344CB8AC3E}">
        <p14:creationId xmlns:p14="http://schemas.microsoft.com/office/powerpoint/2010/main" val="2405186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7F34ED-371F-42B3-923D-8CC67F260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1192" y="1484790"/>
            <a:ext cx="6718646" cy="4651899"/>
          </a:xfrm>
          <a:prstGeom prst="rect">
            <a:avLst/>
          </a:prstGeom>
        </p:spPr>
      </p:pic>
      <p:sp>
        <p:nvSpPr>
          <p:cNvPr id="6" name="TextBox 5">
            <a:extLst>
              <a:ext uri="{FF2B5EF4-FFF2-40B4-BE49-F238E27FC236}">
                <a16:creationId xmlns:a16="http://schemas.microsoft.com/office/drawing/2014/main" id="{5FA7F541-DA15-457B-A42D-BC849EBEB11B}"/>
              </a:ext>
            </a:extLst>
          </p:cNvPr>
          <p:cNvSpPr txBox="1"/>
          <p:nvPr/>
        </p:nvSpPr>
        <p:spPr>
          <a:xfrm>
            <a:off x="262162" y="2709909"/>
            <a:ext cx="3709670" cy="1200329"/>
          </a:xfrm>
          <a:prstGeom prst="rect">
            <a:avLst/>
          </a:prstGeom>
          <a:noFill/>
        </p:spPr>
        <p:txBody>
          <a:bodyPr wrap="none" rtlCol="0">
            <a:spAutoFit/>
          </a:bodyPr>
          <a:lstStyle/>
          <a:p>
            <a:r>
              <a:rPr lang="en-US" dirty="0"/>
              <a:t>This is the frame for </a:t>
            </a:r>
          </a:p>
          <a:p>
            <a:r>
              <a:rPr lang="en-IN" dirty="0"/>
              <a:t>Seeing the details of all the </a:t>
            </a:r>
          </a:p>
          <a:p>
            <a:r>
              <a:rPr lang="en-IN" dirty="0"/>
              <a:t>Employees working in the hotel.</a:t>
            </a:r>
          </a:p>
          <a:p>
            <a:endParaRPr lang="en-IN" dirty="0"/>
          </a:p>
        </p:txBody>
      </p:sp>
      <p:sp>
        <p:nvSpPr>
          <p:cNvPr id="7" name="Rectangle 6">
            <a:extLst>
              <a:ext uri="{FF2B5EF4-FFF2-40B4-BE49-F238E27FC236}">
                <a16:creationId xmlns:a16="http://schemas.microsoft.com/office/drawing/2014/main" id="{A3AD4048-BFB2-473F-B1E1-09053A2E4F39}"/>
              </a:ext>
            </a:extLst>
          </p:cNvPr>
          <p:cNvSpPr/>
          <p:nvPr/>
        </p:nvSpPr>
        <p:spPr>
          <a:xfrm>
            <a:off x="3166369" y="350668"/>
            <a:ext cx="5859262" cy="8256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ALL EMPLOYEES INFO.</a:t>
            </a:r>
            <a:endParaRPr lang="en-IN" sz="3200" b="1" dirty="0"/>
          </a:p>
        </p:txBody>
      </p:sp>
    </p:spTree>
    <p:extLst>
      <p:ext uri="{BB962C8B-B14F-4D97-AF65-F5344CB8AC3E}">
        <p14:creationId xmlns:p14="http://schemas.microsoft.com/office/powerpoint/2010/main" val="2892134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79AE9A-D71B-4F0C-BBFD-C9B4EA9974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7631" y="1571347"/>
            <a:ext cx="6096000" cy="4864963"/>
          </a:xfrm>
          <a:prstGeom prst="rect">
            <a:avLst/>
          </a:prstGeom>
        </p:spPr>
      </p:pic>
      <p:sp>
        <p:nvSpPr>
          <p:cNvPr id="7" name="TextBox 6">
            <a:extLst>
              <a:ext uri="{FF2B5EF4-FFF2-40B4-BE49-F238E27FC236}">
                <a16:creationId xmlns:a16="http://schemas.microsoft.com/office/drawing/2014/main" id="{EB2583FD-D5C6-46F6-A3F5-FCC2A2CDB23E}"/>
              </a:ext>
            </a:extLst>
          </p:cNvPr>
          <p:cNvSpPr txBox="1"/>
          <p:nvPr/>
        </p:nvSpPr>
        <p:spPr>
          <a:xfrm>
            <a:off x="461639" y="2828835"/>
            <a:ext cx="4469493" cy="1200329"/>
          </a:xfrm>
          <a:prstGeom prst="rect">
            <a:avLst/>
          </a:prstGeom>
          <a:noFill/>
        </p:spPr>
        <p:txBody>
          <a:bodyPr wrap="none" rtlCol="0">
            <a:spAutoFit/>
          </a:bodyPr>
          <a:lstStyle/>
          <a:p>
            <a:r>
              <a:rPr lang="en-US" dirty="0"/>
              <a:t>This is the frame for </a:t>
            </a:r>
          </a:p>
          <a:p>
            <a:r>
              <a:rPr lang="en-US" dirty="0"/>
              <a:t>Seeing the details of all the customers </a:t>
            </a:r>
          </a:p>
          <a:p>
            <a:r>
              <a:rPr lang="en-US" dirty="0"/>
              <a:t>Staying in the hotel.</a:t>
            </a:r>
            <a:endParaRPr lang="en-IN" dirty="0"/>
          </a:p>
          <a:p>
            <a:endParaRPr lang="en-IN" dirty="0"/>
          </a:p>
        </p:txBody>
      </p:sp>
      <p:sp>
        <p:nvSpPr>
          <p:cNvPr id="8" name="Rectangle 7">
            <a:extLst>
              <a:ext uri="{FF2B5EF4-FFF2-40B4-BE49-F238E27FC236}">
                <a16:creationId xmlns:a16="http://schemas.microsoft.com/office/drawing/2014/main" id="{C3BF009E-5B80-4A1D-99DD-40E7892393D8}"/>
              </a:ext>
            </a:extLst>
          </p:cNvPr>
          <p:cNvSpPr/>
          <p:nvPr/>
        </p:nvSpPr>
        <p:spPr>
          <a:xfrm>
            <a:off x="3166369" y="350668"/>
            <a:ext cx="5859262" cy="8256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CUSTOMER INFO.</a:t>
            </a:r>
            <a:endParaRPr lang="en-IN" sz="3200" b="1" dirty="0"/>
          </a:p>
        </p:txBody>
      </p:sp>
    </p:spTree>
    <p:extLst>
      <p:ext uri="{BB962C8B-B14F-4D97-AF65-F5344CB8AC3E}">
        <p14:creationId xmlns:p14="http://schemas.microsoft.com/office/powerpoint/2010/main" val="1651720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4BDAD8-7239-40A0-A98C-88E2DCF70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6918" y="2192786"/>
            <a:ext cx="5789776" cy="3258104"/>
          </a:xfrm>
          <a:prstGeom prst="rect">
            <a:avLst/>
          </a:prstGeom>
        </p:spPr>
      </p:pic>
      <p:sp>
        <p:nvSpPr>
          <p:cNvPr id="6" name="TextBox 5">
            <a:extLst>
              <a:ext uri="{FF2B5EF4-FFF2-40B4-BE49-F238E27FC236}">
                <a16:creationId xmlns:a16="http://schemas.microsoft.com/office/drawing/2014/main" id="{CB8C1177-836D-4CFE-A34F-288B34E558D6}"/>
              </a:ext>
            </a:extLst>
          </p:cNvPr>
          <p:cNvSpPr txBox="1"/>
          <p:nvPr/>
        </p:nvSpPr>
        <p:spPr>
          <a:xfrm>
            <a:off x="445306" y="2621509"/>
            <a:ext cx="4062331" cy="1200329"/>
          </a:xfrm>
          <a:prstGeom prst="rect">
            <a:avLst/>
          </a:prstGeom>
          <a:noFill/>
        </p:spPr>
        <p:txBody>
          <a:bodyPr wrap="none" rtlCol="0">
            <a:spAutoFit/>
          </a:bodyPr>
          <a:lstStyle/>
          <a:p>
            <a:r>
              <a:rPr lang="en-US" dirty="0"/>
              <a:t>This is the frame for </a:t>
            </a:r>
          </a:p>
          <a:p>
            <a:r>
              <a:rPr lang="en-US" dirty="0"/>
              <a:t>Seeing the details of the Manager </a:t>
            </a:r>
          </a:p>
          <a:p>
            <a:r>
              <a:rPr lang="en-US" dirty="0"/>
              <a:t>Of the hotels. </a:t>
            </a:r>
            <a:endParaRPr lang="en-IN" dirty="0"/>
          </a:p>
          <a:p>
            <a:endParaRPr lang="en-IN" dirty="0"/>
          </a:p>
        </p:txBody>
      </p:sp>
      <p:sp>
        <p:nvSpPr>
          <p:cNvPr id="7" name="Rectangle 6">
            <a:extLst>
              <a:ext uri="{FF2B5EF4-FFF2-40B4-BE49-F238E27FC236}">
                <a16:creationId xmlns:a16="http://schemas.microsoft.com/office/drawing/2014/main" id="{0FB46E52-3A63-4A47-95CE-E0B717C1151E}"/>
              </a:ext>
            </a:extLst>
          </p:cNvPr>
          <p:cNvSpPr/>
          <p:nvPr/>
        </p:nvSpPr>
        <p:spPr>
          <a:xfrm>
            <a:off x="3166369" y="350668"/>
            <a:ext cx="5859262" cy="8256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MANAGER INFO.</a:t>
            </a:r>
            <a:endParaRPr lang="en-IN" sz="3200" b="1" dirty="0"/>
          </a:p>
        </p:txBody>
      </p:sp>
    </p:spTree>
    <p:extLst>
      <p:ext uri="{BB962C8B-B14F-4D97-AF65-F5344CB8AC3E}">
        <p14:creationId xmlns:p14="http://schemas.microsoft.com/office/powerpoint/2010/main" val="1352497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0D2757-04A9-485F-9E05-779ACD903A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8455" y="1656511"/>
            <a:ext cx="5619564" cy="3856522"/>
          </a:xfrm>
          <a:prstGeom prst="rect">
            <a:avLst/>
          </a:prstGeom>
        </p:spPr>
      </p:pic>
      <p:sp>
        <p:nvSpPr>
          <p:cNvPr id="6" name="TextBox 5">
            <a:extLst>
              <a:ext uri="{FF2B5EF4-FFF2-40B4-BE49-F238E27FC236}">
                <a16:creationId xmlns:a16="http://schemas.microsoft.com/office/drawing/2014/main" id="{CDA8F2C7-4E5C-4FDF-BA3A-94364D1F042A}"/>
              </a:ext>
            </a:extLst>
          </p:cNvPr>
          <p:cNvSpPr txBox="1"/>
          <p:nvPr/>
        </p:nvSpPr>
        <p:spPr>
          <a:xfrm>
            <a:off x="390618" y="2796467"/>
            <a:ext cx="4666662" cy="923330"/>
          </a:xfrm>
          <a:prstGeom prst="rect">
            <a:avLst/>
          </a:prstGeom>
          <a:noFill/>
        </p:spPr>
        <p:txBody>
          <a:bodyPr wrap="none" rtlCol="0">
            <a:spAutoFit/>
          </a:bodyPr>
          <a:lstStyle/>
          <a:p>
            <a:r>
              <a:rPr lang="en-US" dirty="0"/>
              <a:t>When the customer wants to check out,</a:t>
            </a:r>
          </a:p>
          <a:p>
            <a:r>
              <a:rPr lang="en-US" dirty="0"/>
              <a:t>This frame opens . </a:t>
            </a:r>
            <a:endParaRPr lang="en-IN" dirty="0"/>
          </a:p>
          <a:p>
            <a:endParaRPr lang="en-IN" dirty="0"/>
          </a:p>
        </p:txBody>
      </p:sp>
      <p:sp>
        <p:nvSpPr>
          <p:cNvPr id="7" name="Rectangle 6">
            <a:extLst>
              <a:ext uri="{FF2B5EF4-FFF2-40B4-BE49-F238E27FC236}">
                <a16:creationId xmlns:a16="http://schemas.microsoft.com/office/drawing/2014/main" id="{8EB3CE4F-FEE4-4ADE-920C-A59E36C79147}"/>
              </a:ext>
            </a:extLst>
          </p:cNvPr>
          <p:cNvSpPr/>
          <p:nvPr/>
        </p:nvSpPr>
        <p:spPr>
          <a:xfrm>
            <a:off x="3166369" y="350668"/>
            <a:ext cx="5859262" cy="8256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CHECK OUT</a:t>
            </a:r>
            <a:endParaRPr lang="en-IN" sz="3200" b="1" dirty="0"/>
          </a:p>
        </p:txBody>
      </p:sp>
    </p:spTree>
    <p:extLst>
      <p:ext uri="{BB962C8B-B14F-4D97-AF65-F5344CB8AC3E}">
        <p14:creationId xmlns:p14="http://schemas.microsoft.com/office/powerpoint/2010/main" val="83193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276DC2-AE79-4757-8E7B-544356B3D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9363" y="1879806"/>
            <a:ext cx="6213657" cy="3411285"/>
          </a:xfrm>
          <a:prstGeom prst="rect">
            <a:avLst/>
          </a:prstGeom>
        </p:spPr>
      </p:pic>
      <p:sp>
        <p:nvSpPr>
          <p:cNvPr id="6" name="TextBox 5">
            <a:extLst>
              <a:ext uri="{FF2B5EF4-FFF2-40B4-BE49-F238E27FC236}">
                <a16:creationId xmlns:a16="http://schemas.microsoft.com/office/drawing/2014/main" id="{80576C29-6E9B-4ADD-A867-5CD5ADED8095}"/>
              </a:ext>
            </a:extLst>
          </p:cNvPr>
          <p:cNvSpPr txBox="1"/>
          <p:nvPr/>
        </p:nvSpPr>
        <p:spPr>
          <a:xfrm>
            <a:off x="284085" y="2662118"/>
            <a:ext cx="5093061" cy="923330"/>
          </a:xfrm>
          <a:prstGeom prst="rect">
            <a:avLst/>
          </a:prstGeom>
          <a:noFill/>
        </p:spPr>
        <p:txBody>
          <a:bodyPr wrap="none" rtlCol="0">
            <a:spAutoFit/>
          </a:bodyPr>
          <a:lstStyle/>
          <a:p>
            <a:r>
              <a:rPr lang="en-US" dirty="0"/>
              <a:t>This is the frame for </a:t>
            </a:r>
          </a:p>
          <a:p>
            <a:r>
              <a:rPr lang="en-US" dirty="0"/>
              <a:t>Updating the customer details when he/she</a:t>
            </a:r>
          </a:p>
          <a:p>
            <a:r>
              <a:rPr lang="en-US" dirty="0"/>
              <a:t>Checks in the hotel. </a:t>
            </a:r>
            <a:endParaRPr lang="en-IN" dirty="0"/>
          </a:p>
        </p:txBody>
      </p:sp>
      <p:sp>
        <p:nvSpPr>
          <p:cNvPr id="7" name="Rectangle 6">
            <a:extLst>
              <a:ext uri="{FF2B5EF4-FFF2-40B4-BE49-F238E27FC236}">
                <a16:creationId xmlns:a16="http://schemas.microsoft.com/office/drawing/2014/main" id="{69582C1E-BDBE-4259-937D-8CE782B95E35}"/>
              </a:ext>
            </a:extLst>
          </p:cNvPr>
          <p:cNvSpPr/>
          <p:nvPr/>
        </p:nvSpPr>
        <p:spPr>
          <a:xfrm>
            <a:off x="3166369" y="350668"/>
            <a:ext cx="5859262" cy="8256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UPDATE CHECK STATUS</a:t>
            </a:r>
            <a:endParaRPr lang="en-IN" sz="3200" b="1" dirty="0"/>
          </a:p>
        </p:txBody>
      </p:sp>
    </p:spTree>
    <p:extLst>
      <p:ext uri="{BB962C8B-B14F-4D97-AF65-F5344CB8AC3E}">
        <p14:creationId xmlns:p14="http://schemas.microsoft.com/office/powerpoint/2010/main" val="942884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BC817E-047A-4CC0-B614-B86A7F51F60B}"/>
              </a:ext>
            </a:extLst>
          </p:cNvPr>
          <p:cNvSpPr txBox="1"/>
          <p:nvPr/>
        </p:nvSpPr>
        <p:spPr>
          <a:xfrm>
            <a:off x="532661" y="284086"/>
            <a:ext cx="10511161" cy="1015663"/>
          </a:xfrm>
          <a:prstGeom prst="rect">
            <a:avLst/>
          </a:prstGeom>
          <a:noFill/>
        </p:spPr>
        <p:txBody>
          <a:bodyPr wrap="square" rtlCol="0">
            <a:spAutoFit/>
          </a:bodyPr>
          <a:lstStyle/>
          <a:p>
            <a:r>
              <a:rPr lang="en-US" sz="6000" b="1" dirty="0">
                <a:solidFill>
                  <a:schemeClr val="bg2">
                    <a:lumMod val="75000"/>
                  </a:schemeClr>
                </a:solidFill>
                <a:latin typeface="Comic Sans MS" panose="030F0702030302020204" pitchFamily="66" charset="0"/>
              </a:rPr>
              <a:t>ACKNOWLEDGEMENT</a:t>
            </a:r>
            <a:endParaRPr lang="en-IN" sz="6000" b="1" dirty="0">
              <a:solidFill>
                <a:schemeClr val="bg2">
                  <a:lumMod val="75000"/>
                </a:schemeClr>
              </a:solidFill>
              <a:latin typeface="Comic Sans MS" panose="030F0702030302020204" pitchFamily="66" charset="0"/>
            </a:endParaRPr>
          </a:p>
        </p:txBody>
      </p:sp>
      <p:sp>
        <p:nvSpPr>
          <p:cNvPr id="5" name="TextBox 4">
            <a:extLst>
              <a:ext uri="{FF2B5EF4-FFF2-40B4-BE49-F238E27FC236}">
                <a16:creationId xmlns:a16="http://schemas.microsoft.com/office/drawing/2014/main" id="{904A6817-3D1C-49A6-B292-EBAB448E08D2}"/>
              </a:ext>
            </a:extLst>
          </p:cNvPr>
          <p:cNvSpPr txBox="1"/>
          <p:nvPr/>
        </p:nvSpPr>
        <p:spPr>
          <a:xfrm>
            <a:off x="532661" y="2032986"/>
            <a:ext cx="10626570" cy="2677656"/>
          </a:xfrm>
          <a:prstGeom prst="rect">
            <a:avLst/>
          </a:prstGeom>
          <a:noFill/>
        </p:spPr>
        <p:txBody>
          <a:bodyPr wrap="square" rtlCol="0">
            <a:spAutoFit/>
          </a:bodyPr>
          <a:lstStyle/>
          <a:p>
            <a:r>
              <a:rPr lang="en-US" sz="2400" b="0" i="0" u="none" strike="noStrike" baseline="0" dirty="0">
                <a:latin typeface="Times New Roman" panose="02020603050405020304" pitchFamily="18" charset="0"/>
              </a:rPr>
              <a:t>The project work in this report is an outcome of continuous work over a period and drew intellectual support from various sources. I would like to articulate our profound gratitude to all those people who extended their wholehearted co-operation and have helped me in completing this project successfully. </a:t>
            </a:r>
          </a:p>
          <a:p>
            <a:endParaRPr lang="en-US" sz="2400" b="0" i="0" u="none" strike="noStrike" baseline="0" dirty="0">
              <a:latin typeface="Times New Roman" panose="02020603050405020304" pitchFamily="18" charset="0"/>
            </a:endParaRPr>
          </a:p>
          <a:p>
            <a:r>
              <a:rPr lang="en-US" sz="2400" b="0" i="0" u="none" strike="noStrike" baseline="0" dirty="0">
                <a:latin typeface="Times New Roman" panose="02020603050405020304" pitchFamily="18" charset="0"/>
              </a:rPr>
              <a:t>I am thankful to </a:t>
            </a:r>
            <a:r>
              <a:rPr lang="en-US" sz="2400" b="1" i="0" u="none" strike="noStrike" baseline="0" dirty="0">
                <a:solidFill>
                  <a:schemeClr val="bg1"/>
                </a:solidFill>
                <a:latin typeface="Times New Roman" panose="02020603050405020304" pitchFamily="18" charset="0"/>
              </a:rPr>
              <a:t>Mr. Vaibhav Diwan</a:t>
            </a:r>
            <a:r>
              <a:rPr lang="en-US" sz="2400" b="0" i="0" u="none" strike="noStrike" baseline="0" dirty="0">
                <a:latin typeface="Times New Roman" panose="02020603050405020304" pitchFamily="18" charset="0"/>
              </a:rPr>
              <a:t> for teaching and assisting me in making the project successful. </a:t>
            </a:r>
          </a:p>
        </p:txBody>
      </p:sp>
    </p:spTree>
    <p:extLst>
      <p:ext uri="{BB962C8B-B14F-4D97-AF65-F5344CB8AC3E}">
        <p14:creationId xmlns:p14="http://schemas.microsoft.com/office/powerpoint/2010/main" val="1629425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F2C9DC-0215-41D4-A935-A7D194B457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783" y="1723357"/>
            <a:ext cx="6906229" cy="4671913"/>
          </a:xfrm>
          <a:prstGeom prst="rect">
            <a:avLst/>
          </a:prstGeom>
        </p:spPr>
      </p:pic>
      <p:sp>
        <p:nvSpPr>
          <p:cNvPr id="6" name="TextBox 5">
            <a:extLst>
              <a:ext uri="{FF2B5EF4-FFF2-40B4-BE49-F238E27FC236}">
                <a16:creationId xmlns:a16="http://schemas.microsoft.com/office/drawing/2014/main" id="{0C5F99BA-ADFB-4DDF-B0E1-EA166BFC8995}"/>
              </a:ext>
            </a:extLst>
          </p:cNvPr>
          <p:cNvSpPr txBox="1"/>
          <p:nvPr/>
        </p:nvSpPr>
        <p:spPr>
          <a:xfrm>
            <a:off x="275208" y="2450237"/>
            <a:ext cx="4248279" cy="2585323"/>
          </a:xfrm>
          <a:prstGeom prst="rect">
            <a:avLst/>
          </a:prstGeom>
          <a:noFill/>
        </p:spPr>
        <p:txBody>
          <a:bodyPr wrap="none" rtlCol="0">
            <a:spAutoFit/>
          </a:bodyPr>
          <a:lstStyle/>
          <a:p>
            <a:r>
              <a:rPr lang="en-US" dirty="0"/>
              <a:t>When the customer checks out from</a:t>
            </a:r>
          </a:p>
          <a:p>
            <a:r>
              <a:rPr lang="en-US" dirty="0"/>
              <a:t>Hotel, then room details should be </a:t>
            </a:r>
          </a:p>
          <a:p>
            <a:r>
              <a:rPr lang="en-US" dirty="0"/>
              <a:t>Updated. </a:t>
            </a:r>
          </a:p>
          <a:p>
            <a:r>
              <a:rPr lang="en-US" dirty="0"/>
              <a:t>This frame is used .</a:t>
            </a:r>
          </a:p>
          <a:p>
            <a:endParaRPr lang="en-US" dirty="0"/>
          </a:p>
          <a:p>
            <a:endParaRPr lang="en-US" dirty="0"/>
          </a:p>
          <a:p>
            <a:r>
              <a:rPr lang="en-US" dirty="0"/>
              <a:t>Availability – Occupied to Available</a:t>
            </a:r>
          </a:p>
          <a:p>
            <a:endParaRPr lang="en-US" dirty="0"/>
          </a:p>
          <a:p>
            <a:r>
              <a:rPr lang="en-US" dirty="0"/>
              <a:t>Status – Dirty to Clean.</a:t>
            </a:r>
            <a:endParaRPr lang="en-IN" dirty="0"/>
          </a:p>
        </p:txBody>
      </p:sp>
      <p:sp>
        <p:nvSpPr>
          <p:cNvPr id="7" name="Rectangle 6">
            <a:extLst>
              <a:ext uri="{FF2B5EF4-FFF2-40B4-BE49-F238E27FC236}">
                <a16:creationId xmlns:a16="http://schemas.microsoft.com/office/drawing/2014/main" id="{96A0BBDB-E7CC-43CD-837F-4D4D024C9572}"/>
              </a:ext>
            </a:extLst>
          </p:cNvPr>
          <p:cNvSpPr/>
          <p:nvPr/>
        </p:nvSpPr>
        <p:spPr>
          <a:xfrm>
            <a:off x="3166369" y="350668"/>
            <a:ext cx="5859262" cy="8256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UPDATE ROOM STATUS </a:t>
            </a:r>
            <a:endParaRPr lang="en-IN" sz="3200" b="1" dirty="0"/>
          </a:p>
        </p:txBody>
      </p:sp>
    </p:spTree>
    <p:extLst>
      <p:ext uri="{BB962C8B-B14F-4D97-AF65-F5344CB8AC3E}">
        <p14:creationId xmlns:p14="http://schemas.microsoft.com/office/powerpoint/2010/main" val="1316834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A4D7417-F491-4D89-BE05-8F5844ABAC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45963" y="1546933"/>
            <a:ext cx="5186729" cy="3614738"/>
          </a:xfrm>
        </p:spPr>
      </p:pic>
      <p:sp>
        <p:nvSpPr>
          <p:cNvPr id="6" name="TextBox 5">
            <a:extLst>
              <a:ext uri="{FF2B5EF4-FFF2-40B4-BE49-F238E27FC236}">
                <a16:creationId xmlns:a16="http://schemas.microsoft.com/office/drawing/2014/main" id="{1C4D34F9-44EC-40BC-81CB-3E524F5B1AE2}"/>
              </a:ext>
            </a:extLst>
          </p:cNvPr>
          <p:cNvSpPr txBox="1"/>
          <p:nvPr/>
        </p:nvSpPr>
        <p:spPr>
          <a:xfrm>
            <a:off x="568171" y="2292657"/>
            <a:ext cx="4429957" cy="1754326"/>
          </a:xfrm>
          <a:prstGeom prst="rect">
            <a:avLst/>
          </a:prstGeom>
          <a:noFill/>
        </p:spPr>
        <p:txBody>
          <a:bodyPr wrap="square" rtlCol="0">
            <a:spAutoFit/>
          </a:bodyPr>
          <a:lstStyle/>
          <a:p>
            <a:r>
              <a:rPr lang="en-US" dirty="0"/>
              <a:t>Suppose the customer wants to go from hotel to any place or customer  wants a cab to come to hotel from any place , so this frame can be used to book a cab(according to the location).</a:t>
            </a:r>
            <a:endParaRPr lang="en-IN" dirty="0"/>
          </a:p>
        </p:txBody>
      </p:sp>
      <p:sp>
        <p:nvSpPr>
          <p:cNvPr id="7" name="Rectangle 6">
            <a:extLst>
              <a:ext uri="{FF2B5EF4-FFF2-40B4-BE49-F238E27FC236}">
                <a16:creationId xmlns:a16="http://schemas.microsoft.com/office/drawing/2014/main" id="{CC0A2D8A-4F8A-4DD5-85B7-41A07C3F8DCA}"/>
              </a:ext>
            </a:extLst>
          </p:cNvPr>
          <p:cNvSpPr/>
          <p:nvPr/>
        </p:nvSpPr>
        <p:spPr>
          <a:xfrm>
            <a:off x="3166369" y="350668"/>
            <a:ext cx="5859262" cy="8256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PICKUP SERVICE</a:t>
            </a:r>
            <a:endParaRPr lang="en-IN" sz="3200" b="1" dirty="0"/>
          </a:p>
        </p:txBody>
      </p:sp>
    </p:spTree>
    <p:extLst>
      <p:ext uri="{BB962C8B-B14F-4D97-AF65-F5344CB8AC3E}">
        <p14:creationId xmlns:p14="http://schemas.microsoft.com/office/powerpoint/2010/main" val="326030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6234E8-FF59-4EC3-9D45-64B1234A13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79363" y="1644588"/>
            <a:ext cx="6310255" cy="4117020"/>
          </a:xfrm>
        </p:spPr>
      </p:pic>
      <p:sp>
        <p:nvSpPr>
          <p:cNvPr id="6" name="TextBox 5">
            <a:extLst>
              <a:ext uri="{FF2B5EF4-FFF2-40B4-BE49-F238E27FC236}">
                <a16:creationId xmlns:a16="http://schemas.microsoft.com/office/drawing/2014/main" id="{EB627B20-CDC1-4589-BDB6-6E0978043406}"/>
              </a:ext>
            </a:extLst>
          </p:cNvPr>
          <p:cNvSpPr txBox="1"/>
          <p:nvPr/>
        </p:nvSpPr>
        <p:spPr>
          <a:xfrm>
            <a:off x="319597" y="2281561"/>
            <a:ext cx="4756430" cy="923330"/>
          </a:xfrm>
          <a:prstGeom prst="rect">
            <a:avLst/>
          </a:prstGeom>
          <a:noFill/>
        </p:spPr>
        <p:txBody>
          <a:bodyPr wrap="none" rtlCol="0">
            <a:spAutoFit/>
          </a:bodyPr>
          <a:lstStyle/>
          <a:p>
            <a:r>
              <a:rPr lang="en-US" dirty="0"/>
              <a:t>If a new customer comes to the hotel,</a:t>
            </a:r>
          </a:p>
          <a:p>
            <a:r>
              <a:rPr lang="en-US" dirty="0"/>
              <a:t>Then this can be used to see which room</a:t>
            </a:r>
          </a:p>
          <a:p>
            <a:r>
              <a:rPr lang="en-US" dirty="0"/>
              <a:t>Is available at the moment.</a:t>
            </a:r>
            <a:endParaRPr lang="en-IN" dirty="0"/>
          </a:p>
        </p:txBody>
      </p:sp>
      <p:sp>
        <p:nvSpPr>
          <p:cNvPr id="7" name="Rectangle 6">
            <a:extLst>
              <a:ext uri="{FF2B5EF4-FFF2-40B4-BE49-F238E27FC236}">
                <a16:creationId xmlns:a16="http://schemas.microsoft.com/office/drawing/2014/main" id="{EF6DA42B-C91D-483C-8B8D-BA35DBEE14F8}"/>
              </a:ext>
            </a:extLst>
          </p:cNvPr>
          <p:cNvSpPr/>
          <p:nvPr/>
        </p:nvSpPr>
        <p:spPr>
          <a:xfrm>
            <a:off x="3166369" y="350668"/>
            <a:ext cx="5859262" cy="8256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SEARCH ROOM</a:t>
            </a:r>
            <a:endParaRPr lang="en-IN" sz="3200" b="1" dirty="0"/>
          </a:p>
        </p:txBody>
      </p:sp>
    </p:spTree>
    <p:extLst>
      <p:ext uri="{BB962C8B-B14F-4D97-AF65-F5344CB8AC3E}">
        <p14:creationId xmlns:p14="http://schemas.microsoft.com/office/powerpoint/2010/main" val="1494269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A7F503-F814-40F7-84D8-AE18C36FC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7724" y="2281561"/>
            <a:ext cx="6709121" cy="4101484"/>
          </a:xfrm>
          <a:prstGeom prst="rect">
            <a:avLst/>
          </a:prstGeom>
        </p:spPr>
      </p:pic>
      <p:sp>
        <p:nvSpPr>
          <p:cNvPr id="7" name="Rectangle: Rounded Corners 6">
            <a:extLst>
              <a:ext uri="{FF2B5EF4-FFF2-40B4-BE49-F238E27FC236}">
                <a16:creationId xmlns:a16="http://schemas.microsoft.com/office/drawing/2014/main" id="{13460B13-4CB2-416F-A334-EC6EE9EF8F9B}"/>
              </a:ext>
            </a:extLst>
          </p:cNvPr>
          <p:cNvSpPr/>
          <p:nvPr/>
        </p:nvSpPr>
        <p:spPr>
          <a:xfrm>
            <a:off x="213064" y="195309"/>
            <a:ext cx="11813781" cy="67470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i="1" u="sng" dirty="0">
                <a:solidFill>
                  <a:srgbClr val="FF0000"/>
                </a:solidFill>
              </a:rPr>
              <a:t>ADMIN MENU</a:t>
            </a:r>
            <a:r>
              <a:rPr lang="en-US" sz="4400" dirty="0"/>
              <a:t> </a:t>
            </a:r>
            <a:endParaRPr lang="en-IN" sz="4400" dirty="0"/>
          </a:p>
        </p:txBody>
      </p:sp>
      <p:sp>
        <p:nvSpPr>
          <p:cNvPr id="8" name="Rectangle 7">
            <a:extLst>
              <a:ext uri="{FF2B5EF4-FFF2-40B4-BE49-F238E27FC236}">
                <a16:creationId xmlns:a16="http://schemas.microsoft.com/office/drawing/2014/main" id="{2A68CD34-02AC-4045-AC9A-6E821D6F87A3}"/>
              </a:ext>
            </a:extLst>
          </p:cNvPr>
          <p:cNvSpPr/>
          <p:nvPr/>
        </p:nvSpPr>
        <p:spPr>
          <a:xfrm>
            <a:off x="3891378" y="1282822"/>
            <a:ext cx="4409243" cy="5814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ADD EMPLOYEES</a:t>
            </a:r>
            <a:endParaRPr lang="en-IN" sz="3200" b="1" dirty="0"/>
          </a:p>
        </p:txBody>
      </p:sp>
      <p:sp>
        <p:nvSpPr>
          <p:cNvPr id="9" name="TextBox 8">
            <a:extLst>
              <a:ext uri="{FF2B5EF4-FFF2-40B4-BE49-F238E27FC236}">
                <a16:creationId xmlns:a16="http://schemas.microsoft.com/office/drawing/2014/main" id="{7606864B-BC28-4144-A64A-A7A3521BDC1A}"/>
              </a:ext>
            </a:extLst>
          </p:cNvPr>
          <p:cNvSpPr txBox="1"/>
          <p:nvPr/>
        </p:nvSpPr>
        <p:spPr>
          <a:xfrm>
            <a:off x="408373" y="2574524"/>
            <a:ext cx="4589755" cy="646331"/>
          </a:xfrm>
          <a:prstGeom prst="rect">
            <a:avLst/>
          </a:prstGeom>
          <a:noFill/>
        </p:spPr>
        <p:txBody>
          <a:bodyPr wrap="square" rtlCol="0">
            <a:spAutoFit/>
          </a:bodyPr>
          <a:lstStyle/>
          <a:p>
            <a:r>
              <a:rPr lang="en-US" dirty="0"/>
              <a:t>This is the frame for adding new employees .</a:t>
            </a:r>
            <a:endParaRPr lang="en-IN" dirty="0"/>
          </a:p>
        </p:txBody>
      </p:sp>
    </p:spTree>
    <p:extLst>
      <p:ext uri="{BB962C8B-B14F-4D97-AF65-F5344CB8AC3E}">
        <p14:creationId xmlns:p14="http://schemas.microsoft.com/office/powerpoint/2010/main" val="3979044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42C1B1F-C425-4E79-91AB-AA73C34E09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7118" y="1884534"/>
            <a:ext cx="7217662" cy="3614738"/>
          </a:xfrm>
        </p:spPr>
      </p:pic>
      <p:sp>
        <p:nvSpPr>
          <p:cNvPr id="6" name="Rectangle 5">
            <a:extLst>
              <a:ext uri="{FF2B5EF4-FFF2-40B4-BE49-F238E27FC236}">
                <a16:creationId xmlns:a16="http://schemas.microsoft.com/office/drawing/2014/main" id="{F48F4D81-29F4-4832-84BC-B1FB03321BD3}"/>
              </a:ext>
            </a:extLst>
          </p:cNvPr>
          <p:cNvSpPr/>
          <p:nvPr/>
        </p:nvSpPr>
        <p:spPr>
          <a:xfrm>
            <a:off x="3704947" y="395055"/>
            <a:ext cx="4409243" cy="5814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ADD ROOMS</a:t>
            </a:r>
            <a:endParaRPr lang="en-IN" sz="3200" b="1" dirty="0"/>
          </a:p>
        </p:txBody>
      </p:sp>
      <p:sp>
        <p:nvSpPr>
          <p:cNvPr id="7" name="TextBox 6">
            <a:extLst>
              <a:ext uri="{FF2B5EF4-FFF2-40B4-BE49-F238E27FC236}">
                <a16:creationId xmlns:a16="http://schemas.microsoft.com/office/drawing/2014/main" id="{1251CA7D-A33B-476F-B21D-63294D1B8BB9}"/>
              </a:ext>
            </a:extLst>
          </p:cNvPr>
          <p:cNvSpPr txBox="1"/>
          <p:nvPr/>
        </p:nvSpPr>
        <p:spPr>
          <a:xfrm>
            <a:off x="337351" y="2183907"/>
            <a:ext cx="3968319" cy="923330"/>
          </a:xfrm>
          <a:prstGeom prst="rect">
            <a:avLst/>
          </a:prstGeom>
          <a:noFill/>
        </p:spPr>
        <p:txBody>
          <a:bodyPr wrap="square" rtlCol="0">
            <a:spAutoFit/>
          </a:bodyPr>
          <a:lstStyle/>
          <a:p>
            <a:r>
              <a:rPr lang="en-US" dirty="0"/>
              <a:t>This is the frame for adding new rooms.</a:t>
            </a:r>
            <a:endParaRPr lang="en-IN" dirty="0"/>
          </a:p>
          <a:p>
            <a:endParaRPr lang="en-IN" dirty="0"/>
          </a:p>
        </p:txBody>
      </p:sp>
    </p:spTree>
    <p:extLst>
      <p:ext uri="{BB962C8B-B14F-4D97-AF65-F5344CB8AC3E}">
        <p14:creationId xmlns:p14="http://schemas.microsoft.com/office/powerpoint/2010/main" val="3177816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7EC27D-996E-4204-A9D2-144ECD1CF7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8516" y="2159493"/>
            <a:ext cx="7196910" cy="3614738"/>
          </a:xfrm>
        </p:spPr>
      </p:pic>
      <p:sp>
        <p:nvSpPr>
          <p:cNvPr id="6" name="Rectangle 5">
            <a:extLst>
              <a:ext uri="{FF2B5EF4-FFF2-40B4-BE49-F238E27FC236}">
                <a16:creationId xmlns:a16="http://schemas.microsoft.com/office/drawing/2014/main" id="{144C3279-35CA-46FC-98A1-DF0D242FC0BF}"/>
              </a:ext>
            </a:extLst>
          </p:cNvPr>
          <p:cNvSpPr/>
          <p:nvPr/>
        </p:nvSpPr>
        <p:spPr>
          <a:xfrm>
            <a:off x="3891378" y="696896"/>
            <a:ext cx="4409243" cy="5814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ADD DRIVERS</a:t>
            </a:r>
            <a:endParaRPr lang="en-IN" sz="3200" b="1" dirty="0"/>
          </a:p>
        </p:txBody>
      </p:sp>
      <p:sp>
        <p:nvSpPr>
          <p:cNvPr id="7" name="TextBox 6">
            <a:extLst>
              <a:ext uri="{FF2B5EF4-FFF2-40B4-BE49-F238E27FC236}">
                <a16:creationId xmlns:a16="http://schemas.microsoft.com/office/drawing/2014/main" id="{7FA9CC7D-A8DC-46BF-B6C6-B53576A13D83}"/>
              </a:ext>
            </a:extLst>
          </p:cNvPr>
          <p:cNvSpPr txBox="1"/>
          <p:nvPr/>
        </p:nvSpPr>
        <p:spPr>
          <a:xfrm flipH="1">
            <a:off x="126574" y="2707689"/>
            <a:ext cx="3887089" cy="646331"/>
          </a:xfrm>
          <a:prstGeom prst="rect">
            <a:avLst/>
          </a:prstGeom>
          <a:noFill/>
        </p:spPr>
        <p:txBody>
          <a:bodyPr wrap="square" rtlCol="0">
            <a:spAutoFit/>
          </a:bodyPr>
          <a:lstStyle/>
          <a:p>
            <a:r>
              <a:rPr lang="en-US" dirty="0"/>
              <a:t>This is the frame for adding new drivers.</a:t>
            </a:r>
            <a:endParaRPr lang="en-IN" dirty="0"/>
          </a:p>
        </p:txBody>
      </p:sp>
    </p:spTree>
    <p:extLst>
      <p:ext uri="{BB962C8B-B14F-4D97-AF65-F5344CB8AC3E}">
        <p14:creationId xmlns:p14="http://schemas.microsoft.com/office/powerpoint/2010/main" val="629930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439D6B-4C6F-4388-ABDC-B2A295506811}"/>
              </a:ext>
            </a:extLst>
          </p:cNvPr>
          <p:cNvSpPr txBox="1"/>
          <p:nvPr/>
        </p:nvSpPr>
        <p:spPr>
          <a:xfrm>
            <a:off x="396536" y="408373"/>
            <a:ext cx="11008310" cy="1569660"/>
          </a:xfrm>
          <a:prstGeom prst="rect">
            <a:avLst/>
          </a:prstGeom>
          <a:noFill/>
        </p:spPr>
        <p:txBody>
          <a:bodyPr wrap="square" rtlCol="0">
            <a:spAutoFit/>
          </a:bodyPr>
          <a:lstStyle/>
          <a:p>
            <a:r>
              <a:rPr lang="en-US" sz="4800" b="1" dirty="0">
                <a:solidFill>
                  <a:schemeClr val="accent1">
                    <a:lumMod val="75000"/>
                  </a:schemeClr>
                </a:solidFill>
                <a:latin typeface="Comic Sans MS" panose="030F0702030302020204" pitchFamily="66" charset="0"/>
              </a:rPr>
              <a:t>DATABASE IMPLEMENTATION SCREENSHOTS </a:t>
            </a:r>
            <a:endParaRPr lang="en-IN" sz="4800" b="1" dirty="0">
              <a:solidFill>
                <a:schemeClr val="accent1">
                  <a:lumMod val="75000"/>
                </a:schemeClr>
              </a:solidFill>
              <a:latin typeface="Comic Sans MS" panose="030F0702030302020204" pitchFamily="66" charset="0"/>
            </a:endParaRPr>
          </a:p>
        </p:txBody>
      </p:sp>
      <p:pic>
        <p:nvPicPr>
          <p:cNvPr id="7" name="Picture 6">
            <a:extLst>
              <a:ext uri="{FF2B5EF4-FFF2-40B4-BE49-F238E27FC236}">
                <a16:creationId xmlns:a16="http://schemas.microsoft.com/office/drawing/2014/main" id="{36891188-2CAA-4F61-A3A8-3F57A7814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25" y="2069561"/>
            <a:ext cx="5400584" cy="3301429"/>
          </a:xfrm>
          <a:prstGeom prst="rect">
            <a:avLst/>
          </a:prstGeom>
        </p:spPr>
      </p:pic>
      <p:pic>
        <p:nvPicPr>
          <p:cNvPr id="9" name="Picture 8">
            <a:extLst>
              <a:ext uri="{FF2B5EF4-FFF2-40B4-BE49-F238E27FC236}">
                <a16:creationId xmlns:a16="http://schemas.microsoft.com/office/drawing/2014/main" id="{736F5AA4-3243-45BD-98E2-A8F0D7208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168" y="2069560"/>
            <a:ext cx="5681707" cy="3301430"/>
          </a:xfrm>
          <a:prstGeom prst="rect">
            <a:avLst/>
          </a:prstGeom>
        </p:spPr>
      </p:pic>
    </p:spTree>
    <p:extLst>
      <p:ext uri="{BB962C8B-B14F-4D97-AF65-F5344CB8AC3E}">
        <p14:creationId xmlns:p14="http://schemas.microsoft.com/office/powerpoint/2010/main" val="2196286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FAAC9E-6EB1-4A41-B74E-F2D93D00D8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00" y="72115"/>
            <a:ext cx="4393433" cy="2236080"/>
          </a:xfrm>
          <a:prstGeom prst="rect">
            <a:avLst/>
          </a:prstGeom>
        </p:spPr>
      </p:pic>
      <p:pic>
        <p:nvPicPr>
          <p:cNvPr id="9" name="Picture 8">
            <a:extLst>
              <a:ext uri="{FF2B5EF4-FFF2-40B4-BE49-F238E27FC236}">
                <a16:creationId xmlns:a16="http://schemas.microsoft.com/office/drawing/2014/main" id="{31F6E67A-870A-4050-98B1-E704479C1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724" y="72115"/>
            <a:ext cx="6669076" cy="2431388"/>
          </a:xfrm>
          <a:prstGeom prst="rect">
            <a:avLst/>
          </a:prstGeom>
        </p:spPr>
      </p:pic>
      <p:pic>
        <p:nvPicPr>
          <p:cNvPr id="11" name="Picture 10">
            <a:extLst>
              <a:ext uri="{FF2B5EF4-FFF2-40B4-BE49-F238E27FC236}">
                <a16:creationId xmlns:a16="http://schemas.microsoft.com/office/drawing/2014/main" id="{09E5B999-DBE4-485B-BCA2-C24F4F7787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200" y="2999150"/>
            <a:ext cx="3734321" cy="3629532"/>
          </a:xfrm>
          <a:prstGeom prst="rect">
            <a:avLst/>
          </a:prstGeom>
        </p:spPr>
      </p:pic>
      <p:pic>
        <p:nvPicPr>
          <p:cNvPr id="13" name="Picture 12">
            <a:extLst>
              <a:ext uri="{FF2B5EF4-FFF2-40B4-BE49-F238E27FC236}">
                <a16:creationId xmlns:a16="http://schemas.microsoft.com/office/drawing/2014/main" id="{B8DE2090-BCF8-4782-9754-B8B9DAE4E3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8532" y="2999150"/>
            <a:ext cx="7308268" cy="3629532"/>
          </a:xfrm>
          <a:prstGeom prst="rect">
            <a:avLst/>
          </a:prstGeom>
        </p:spPr>
      </p:pic>
    </p:spTree>
    <p:extLst>
      <p:ext uri="{BB962C8B-B14F-4D97-AF65-F5344CB8AC3E}">
        <p14:creationId xmlns:p14="http://schemas.microsoft.com/office/powerpoint/2010/main" val="2218153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A6CDE9-B63E-4818-A103-22686244B67B}"/>
              </a:ext>
            </a:extLst>
          </p:cNvPr>
          <p:cNvSpPr txBox="1"/>
          <p:nvPr/>
        </p:nvSpPr>
        <p:spPr>
          <a:xfrm>
            <a:off x="985422" y="221941"/>
            <a:ext cx="10520039" cy="1200329"/>
          </a:xfrm>
          <a:prstGeom prst="rect">
            <a:avLst/>
          </a:prstGeom>
          <a:noFill/>
        </p:spPr>
        <p:txBody>
          <a:bodyPr wrap="square" rtlCol="0">
            <a:spAutoFit/>
          </a:bodyPr>
          <a:lstStyle/>
          <a:p>
            <a:r>
              <a:rPr lang="en-US" sz="7200" dirty="0">
                <a:solidFill>
                  <a:schemeClr val="accent1">
                    <a:lumMod val="75000"/>
                  </a:schemeClr>
                </a:solidFill>
                <a:latin typeface="Comic Sans MS" panose="030F0702030302020204" pitchFamily="66" charset="0"/>
              </a:rPr>
              <a:t>CONCLUSION</a:t>
            </a:r>
            <a:endParaRPr lang="en-IN" sz="7200" dirty="0">
              <a:solidFill>
                <a:schemeClr val="accent1">
                  <a:lumMod val="75000"/>
                </a:schemeClr>
              </a:solidFill>
              <a:latin typeface="Comic Sans MS" panose="030F0702030302020204" pitchFamily="66" charset="0"/>
            </a:endParaRPr>
          </a:p>
        </p:txBody>
      </p:sp>
      <p:sp>
        <p:nvSpPr>
          <p:cNvPr id="5" name="TextBox 4">
            <a:extLst>
              <a:ext uri="{FF2B5EF4-FFF2-40B4-BE49-F238E27FC236}">
                <a16:creationId xmlns:a16="http://schemas.microsoft.com/office/drawing/2014/main" id="{E2DA4C11-ECF1-4D89-9110-DA3D08B3CDCE}"/>
              </a:ext>
            </a:extLst>
          </p:cNvPr>
          <p:cNvSpPr txBox="1"/>
          <p:nvPr/>
        </p:nvSpPr>
        <p:spPr>
          <a:xfrm>
            <a:off x="843379" y="2299317"/>
            <a:ext cx="7386221" cy="923330"/>
          </a:xfrm>
          <a:prstGeom prst="rect">
            <a:avLst/>
          </a:prstGeom>
          <a:noFill/>
        </p:spPr>
        <p:txBody>
          <a:bodyPr wrap="square" rtlCol="0">
            <a:spAutoFit/>
          </a:bodyPr>
          <a:lstStyle/>
          <a:p>
            <a:r>
              <a:rPr lang="en-US" sz="1800" b="0" i="0" u="none" strike="noStrike" baseline="0" dirty="0">
                <a:latin typeface="Times New Roman" panose="02020603050405020304" pitchFamily="18" charset="0"/>
                <a:cs typeface="Times New Roman" panose="02020603050405020304" pitchFamily="18" charset="0"/>
              </a:rPr>
              <a:t>Hotel Management System will help the owner or manager of the hotel to maintain the information of employees and customers and give accurate service to the customers.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3046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1884C7-E1F3-4ABB-A1A8-85499A3A8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60914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E2BC5F-791B-4F0F-827C-4A9EF06085F5}"/>
              </a:ext>
            </a:extLst>
          </p:cNvPr>
          <p:cNvSpPr txBox="1"/>
          <p:nvPr/>
        </p:nvSpPr>
        <p:spPr>
          <a:xfrm>
            <a:off x="532660" y="2308194"/>
            <a:ext cx="9197266" cy="4247317"/>
          </a:xfrm>
          <a:prstGeom prst="rect">
            <a:avLst/>
          </a:prstGeom>
          <a:noFill/>
        </p:spPr>
        <p:txBody>
          <a:bodyPr wrap="square" rtlCol="0">
            <a:spAutoFit/>
          </a:bodyPr>
          <a:lstStyle/>
          <a:p>
            <a:r>
              <a:rPr lang="en-US" sz="1800" i="0" u="none" strike="noStrike" baseline="0" dirty="0">
                <a:latin typeface="Times New Roman" panose="02020603050405020304" pitchFamily="18" charset="0"/>
              </a:rPr>
              <a:t>The computer has brought revolution in every sphere of human life, whether it is business, education field, governance, medical science etc. The computer has reduced the human work load, businesses are going global and everything is available at the click of mouse. </a:t>
            </a:r>
          </a:p>
          <a:p>
            <a:r>
              <a:rPr lang="en-US" sz="1800" i="0" u="none" strike="noStrike" baseline="0" dirty="0">
                <a:latin typeface="Times New Roman" panose="02020603050405020304" pitchFamily="18" charset="0"/>
              </a:rPr>
              <a:t>The objective of the project is to design Hotel Management application which enables the manager </a:t>
            </a:r>
          </a:p>
          <a:p>
            <a:r>
              <a:rPr lang="en-US" sz="1800" i="0" u="none" strike="noStrike" baseline="0" dirty="0">
                <a:latin typeface="Times New Roman" panose="02020603050405020304" pitchFamily="18" charset="0"/>
              </a:rPr>
              <a:t>to keep the record of the hotel and the customers. The project has been designed in JAVA technology </a:t>
            </a:r>
          </a:p>
          <a:p>
            <a:r>
              <a:rPr lang="en-US" sz="1800" i="0" u="none" strike="noStrike" baseline="0" dirty="0">
                <a:latin typeface="Times New Roman" panose="02020603050405020304" pitchFamily="18" charset="0"/>
              </a:rPr>
              <a:t>and consists of a SQL server which acts as the database for the project. </a:t>
            </a:r>
          </a:p>
          <a:p>
            <a:r>
              <a:rPr lang="en-US" sz="1800" i="0" u="none" strike="noStrike" baseline="0" dirty="0">
                <a:latin typeface="Times New Roman" panose="02020603050405020304" pitchFamily="18" charset="0"/>
              </a:rPr>
              <a:t>My motivation for the project came from my enthusiasm and strong urge to learn JAVA and </a:t>
            </a:r>
          </a:p>
          <a:p>
            <a:r>
              <a:rPr lang="en-US" sz="1800" i="0" u="none" strike="noStrike" baseline="0" dirty="0">
                <a:latin typeface="Times New Roman" panose="02020603050405020304" pitchFamily="18" charset="0"/>
              </a:rPr>
              <a:t>MySQL which is one of the fastest growing technologies in today’s world. </a:t>
            </a:r>
          </a:p>
          <a:p>
            <a:r>
              <a:rPr lang="en-US" sz="1800" i="0" u="none" strike="noStrike" baseline="0" dirty="0">
                <a:latin typeface="Times New Roman" panose="02020603050405020304" pitchFamily="18" charset="0"/>
              </a:rPr>
              <a:t>The Hotel Management System project mainly consists of two types of users. The </a:t>
            </a:r>
          </a:p>
          <a:p>
            <a:r>
              <a:rPr lang="en-US" sz="1800" i="0" u="none" strike="noStrike" baseline="0" dirty="0">
                <a:latin typeface="Times New Roman" panose="02020603050405020304" pitchFamily="18" charset="0"/>
              </a:rPr>
              <a:t>customers who access the information provided by the website and the administrator who modifies and updates the information. </a:t>
            </a:r>
          </a:p>
          <a:p>
            <a:r>
              <a:rPr lang="en-US" sz="1800" i="0" u="none" strike="noStrike" baseline="0" dirty="0">
                <a:latin typeface="Times New Roman" panose="02020603050405020304" pitchFamily="18" charset="0"/>
              </a:rPr>
              <a:t>All the data needed for the application is stored in the form of tables in the SQL server </a:t>
            </a:r>
          </a:p>
          <a:p>
            <a:r>
              <a:rPr lang="en-IN" sz="1800" i="0" u="none" strike="noStrike" baseline="0" dirty="0">
                <a:latin typeface="Times New Roman" panose="02020603050405020304" pitchFamily="18" charset="0"/>
              </a:rPr>
              <a:t>2000.</a:t>
            </a:r>
            <a:endParaRPr lang="en-IN" dirty="0"/>
          </a:p>
        </p:txBody>
      </p:sp>
      <p:sp>
        <p:nvSpPr>
          <p:cNvPr id="5" name="TextBox 4">
            <a:extLst>
              <a:ext uri="{FF2B5EF4-FFF2-40B4-BE49-F238E27FC236}">
                <a16:creationId xmlns:a16="http://schemas.microsoft.com/office/drawing/2014/main" id="{2B12E18D-9A5B-4A6F-BD2F-5D7A084BB997}"/>
              </a:ext>
            </a:extLst>
          </p:cNvPr>
          <p:cNvSpPr txBox="1"/>
          <p:nvPr/>
        </p:nvSpPr>
        <p:spPr>
          <a:xfrm>
            <a:off x="896645" y="568172"/>
            <a:ext cx="9500586" cy="1015663"/>
          </a:xfrm>
          <a:prstGeom prst="rect">
            <a:avLst/>
          </a:prstGeom>
          <a:noFill/>
        </p:spPr>
        <p:txBody>
          <a:bodyPr wrap="square" rtlCol="0">
            <a:spAutoFit/>
          </a:bodyPr>
          <a:lstStyle/>
          <a:p>
            <a:r>
              <a:rPr lang="en-US" sz="6000" b="1" dirty="0">
                <a:solidFill>
                  <a:schemeClr val="accent1">
                    <a:lumMod val="75000"/>
                  </a:schemeClr>
                </a:solidFill>
                <a:latin typeface="Comic Sans MS" panose="030F0702030302020204" pitchFamily="66" charset="0"/>
              </a:rPr>
              <a:t>INTRODUCTION</a:t>
            </a:r>
            <a:endParaRPr lang="en-IN" sz="6000" b="1" dirty="0">
              <a:solidFill>
                <a:schemeClr val="accent1">
                  <a:lumMod val="75000"/>
                </a:schemeClr>
              </a:solidFill>
              <a:latin typeface="Comic Sans MS" panose="030F0702030302020204" pitchFamily="66" charset="0"/>
            </a:endParaRPr>
          </a:p>
        </p:txBody>
      </p:sp>
    </p:spTree>
    <p:extLst>
      <p:ext uri="{BB962C8B-B14F-4D97-AF65-F5344CB8AC3E}">
        <p14:creationId xmlns:p14="http://schemas.microsoft.com/office/powerpoint/2010/main" val="2694360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D678DD-4749-4821-A26B-92D00744B36C}"/>
              </a:ext>
            </a:extLst>
          </p:cNvPr>
          <p:cNvSpPr txBox="1"/>
          <p:nvPr/>
        </p:nvSpPr>
        <p:spPr>
          <a:xfrm>
            <a:off x="177553" y="275208"/>
            <a:ext cx="11917045" cy="1015663"/>
          </a:xfrm>
          <a:prstGeom prst="rect">
            <a:avLst/>
          </a:prstGeom>
          <a:noFill/>
        </p:spPr>
        <p:txBody>
          <a:bodyPr wrap="none" rtlCol="0">
            <a:spAutoFit/>
          </a:bodyPr>
          <a:lstStyle/>
          <a:p>
            <a:r>
              <a:rPr lang="en-US" sz="6000" b="1" dirty="0">
                <a:solidFill>
                  <a:schemeClr val="bg2">
                    <a:lumMod val="75000"/>
                  </a:schemeClr>
                </a:solidFill>
                <a:latin typeface="Comic Sans MS" panose="030F0702030302020204" pitchFamily="66" charset="0"/>
              </a:rPr>
              <a:t>OBJECTIVE OF THE PROJECT</a:t>
            </a:r>
            <a:endParaRPr lang="en-IN" sz="6000" b="1" dirty="0">
              <a:solidFill>
                <a:schemeClr val="bg2">
                  <a:lumMod val="75000"/>
                </a:schemeClr>
              </a:solidFill>
              <a:latin typeface="Comic Sans MS" panose="030F0702030302020204" pitchFamily="66" charset="0"/>
            </a:endParaRPr>
          </a:p>
        </p:txBody>
      </p:sp>
      <p:sp>
        <p:nvSpPr>
          <p:cNvPr id="6" name="TextBox 5">
            <a:extLst>
              <a:ext uri="{FF2B5EF4-FFF2-40B4-BE49-F238E27FC236}">
                <a16:creationId xmlns:a16="http://schemas.microsoft.com/office/drawing/2014/main" id="{8D806A04-3AD5-4C96-A18D-CCD7E717039A}"/>
              </a:ext>
            </a:extLst>
          </p:cNvPr>
          <p:cNvSpPr txBox="1"/>
          <p:nvPr/>
        </p:nvSpPr>
        <p:spPr>
          <a:xfrm>
            <a:off x="275208" y="2024109"/>
            <a:ext cx="9312676" cy="2585323"/>
          </a:xfrm>
          <a:prstGeom prst="rect">
            <a:avLst/>
          </a:prstGeom>
          <a:noFill/>
        </p:spPr>
        <p:txBody>
          <a:bodyPr wrap="square" rtlCol="0">
            <a:spAutoFit/>
          </a:bodyPr>
          <a:lstStyle/>
          <a:p>
            <a:r>
              <a:rPr lang="en-US" sz="1800" b="0" i="0" u="none" strike="noStrike" baseline="0" dirty="0">
                <a:latin typeface="Times New Roman" panose="02020603050405020304" pitchFamily="18" charset="0"/>
              </a:rPr>
              <a:t>The objectives of the project are as follows → </a:t>
            </a:r>
          </a:p>
          <a:p>
            <a:endParaRPr lang="en-US" sz="1800" b="0" i="0" u="none" strike="noStrike" baseline="0" dirty="0">
              <a:latin typeface="Times New Roman" panose="02020603050405020304" pitchFamily="18" charset="0"/>
            </a:endParaRPr>
          </a:p>
          <a:p>
            <a:r>
              <a:rPr lang="en-US" sz="1800" b="0" i="0" u="none" strike="noStrike" baseline="0" dirty="0">
                <a:latin typeface="Times New Roman" panose="02020603050405020304" pitchFamily="18" charset="0"/>
              </a:rPr>
              <a:t>1. To develop a system for the management of hotels so that hotel owners can use this facility to </a:t>
            </a:r>
          </a:p>
          <a:p>
            <a:r>
              <a:rPr lang="en-US" sz="1800" b="0" i="0" u="none" strike="noStrike" baseline="0" dirty="0">
                <a:latin typeface="Times New Roman" panose="02020603050405020304" pitchFamily="18" charset="0"/>
              </a:rPr>
              <a:t>provide accurate information to the customers. </a:t>
            </a:r>
          </a:p>
          <a:p>
            <a:endParaRPr lang="en-US" sz="1800" b="0" i="0" u="none" strike="noStrike" baseline="0" dirty="0">
              <a:latin typeface="Times New Roman" panose="02020603050405020304" pitchFamily="18" charset="0"/>
            </a:endParaRPr>
          </a:p>
          <a:p>
            <a:r>
              <a:rPr lang="en-US" sz="1800" b="0" i="0" u="none" strike="noStrike" baseline="0" dirty="0">
                <a:latin typeface="Times New Roman" panose="02020603050405020304" pitchFamily="18" charset="0"/>
              </a:rPr>
              <a:t>2. To develop a system that has a good management of data along with integrity and minimizing </a:t>
            </a:r>
          </a:p>
          <a:p>
            <a:r>
              <a:rPr lang="en-IN" sz="1800" b="0" i="0" u="none" strike="noStrike" baseline="0" dirty="0">
                <a:latin typeface="Times New Roman" panose="02020603050405020304" pitchFamily="18" charset="0"/>
              </a:rPr>
              <a:t>redundancy. </a:t>
            </a:r>
          </a:p>
          <a:p>
            <a:endParaRPr lang="en-IN" sz="1800" b="0" i="0" u="none" strike="noStrike" baseline="0" dirty="0">
              <a:latin typeface="Times New Roman" panose="02020603050405020304" pitchFamily="18" charset="0"/>
            </a:endParaRPr>
          </a:p>
          <a:p>
            <a:r>
              <a:rPr lang="en-US" sz="1800" b="0" i="0" u="none" strike="noStrike" baseline="0" dirty="0">
                <a:latin typeface="Times New Roman" panose="02020603050405020304" pitchFamily="18" charset="0"/>
              </a:rPr>
              <a:t>3. To develop a system that will be user friendly in all possible ways.</a:t>
            </a:r>
            <a:endParaRPr lang="en-IN" dirty="0"/>
          </a:p>
        </p:txBody>
      </p:sp>
    </p:spTree>
    <p:extLst>
      <p:ext uri="{BB962C8B-B14F-4D97-AF65-F5344CB8AC3E}">
        <p14:creationId xmlns:p14="http://schemas.microsoft.com/office/powerpoint/2010/main" val="1840556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34823-48FB-45F0-BA26-57352136737A}"/>
              </a:ext>
            </a:extLst>
          </p:cNvPr>
          <p:cNvSpPr txBox="1"/>
          <p:nvPr/>
        </p:nvSpPr>
        <p:spPr>
          <a:xfrm>
            <a:off x="186431" y="319597"/>
            <a:ext cx="11709648" cy="1938992"/>
          </a:xfrm>
          <a:prstGeom prst="rect">
            <a:avLst/>
          </a:prstGeom>
          <a:noFill/>
        </p:spPr>
        <p:txBody>
          <a:bodyPr wrap="square" rtlCol="0">
            <a:spAutoFit/>
          </a:bodyPr>
          <a:lstStyle/>
          <a:p>
            <a:r>
              <a:rPr lang="en-US" sz="6000" b="1" dirty="0">
                <a:solidFill>
                  <a:schemeClr val="accent1">
                    <a:lumMod val="75000"/>
                  </a:schemeClr>
                </a:solidFill>
                <a:latin typeface="Comic Sans MS" panose="030F0702030302020204" pitchFamily="66" charset="0"/>
              </a:rPr>
              <a:t>HARDWARE AND SOFTWARE REQUIREMENTS </a:t>
            </a:r>
            <a:endParaRPr lang="en-IN" sz="6000" b="1" dirty="0">
              <a:solidFill>
                <a:schemeClr val="accent1">
                  <a:lumMod val="75000"/>
                </a:schemeClr>
              </a:solidFill>
              <a:latin typeface="Comic Sans MS" panose="030F0702030302020204" pitchFamily="66" charset="0"/>
            </a:endParaRPr>
          </a:p>
        </p:txBody>
      </p:sp>
      <p:sp>
        <p:nvSpPr>
          <p:cNvPr id="6" name="TextBox 5">
            <a:extLst>
              <a:ext uri="{FF2B5EF4-FFF2-40B4-BE49-F238E27FC236}">
                <a16:creationId xmlns:a16="http://schemas.microsoft.com/office/drawing/2014/main" id="{D286B29B-093E-404C-8A5C-1C69B3F87191}"/>
              </a:ext>
            </a:extLst>
          </p:cNvPr>
          <p:cNvSpPr txBox="1"/>
          <p:nvPr/>
        </p:nvSpPr>
        <p:spPr>
          <a:xfrm>
            <a:off x="390616" y="2752078"/>
            <a:ext cx="11327907" cy="3139321"/>
          </a:xfrm>
          <a:prstGeom prst="rect">
            <a:avLst/>
          </a:prstGeom>
          <a:noFill/>
        </p:spPr>
        <p:txBody>
          <a:bodyPr wrap="square" rtlCol="0">
            <a:spAutoFit/>
          </a:bodyPr>
          <a:lstStyle/>
          <a:p>
            <a:pPr algn="l"/>
            <a:endParaRPr lang="en-IN" sz="1800" b="0" i="0" u="none" strike="noStrike" baseline="0" dirty="0">
              <a:solidFill>
                <a:srgbClr val="000000"/>
              </a:solidFill>
              <a:latin typeface="Times New Roman" panose="02020603050405020304" pitchFamily="18" charset="0"/>
            </a:endParaRPr>
          </a:p>
          <a:p>
            <a:r>
              <a:rPr lang="en-IN" sz="1800" i="0" u="none" strike="noStrike" baseline="0" dirty="0">
                <a:latin typeface="Times New Roman" panose="02020603050405020304" pitchFamily="18" charset="0"/>
              </a:rPr>
              <a:t>1. Hardware:</a:t>
            </a:r>
          </a:p>
          <a:p>
            <a:r>
              <a:rPr lang="en-IN" sz="1800" b="0" i="0" u="none" strike="noStrike" baseline="0" dirty="0">
                <a:latin typeface="Times New Roman" panose="02020603050405020304" pitchFamily="18" charset="0"/>
              </a:rPr>
              <a:t>• Minimum 8GB Ram                                                                      </a:t>
            </a:r>
            <a:r>
              <a:rPr lang="en-IN" sz="1800" b="0" i="0" u="none" strike="noStrike" baseline="0" dirty="0">
                <a:latin typeface="Arial" panose="020B0604020202020204" pitchFamily="34" charset="0"/>
              </a:rPr>
              <a:t>• Disk Space 80GB </a:t>
            </a:r>
          </a:p>
          <a:p>
            <a:endParaRPr lang="en-IN" sz="1800" b="0" i="0" u="none" strike="noStrike" baseline="0" dirty="0">
              <a:latin typeface="Times New Roman" panose="02020603050405020304" pitchFamily="18" charset="0"/>
            </a:endParaRPr>
          </a:p>
          <a:p>
            <a:r>
              <a:rPr lang="en-IN" sz="1800" b="0" i="0" u="none" strike="noStrike" baseline="0" dirty="0">
                <a:latin typeface="Times New Roman" panose="02020603050405020304" pitchFamily="18" charset="0"/>
              </a:rPr>
              <a:t>2. Software: </a:t>
            </a:r>
          </a:p>
          <a:p>
            <a:r>
              <a:rPr lang="en-IN" sz="1800" b="0" i="0" u="none" strike="noStrike" baseline="0" dirty="0">
                <a:latin typeface="Times New Roman" panose="02020603050405020304" pitchFamily="18" charset="0"/>
              </a:rPr>
              <a:t>• </a:t>
            </a:r>
            <a:r>
              <a:rPr lang="en-IN" sz="1800" b="0" i="0" u="none" strike="noStrike" baseline="0" dirty="0" err="1">
                <a:latin typeface="Times New Roman" panose="02020603050405020304" pitchFamily="18" charset="0"/>
              </a:rPr>
              <a:t>Netbeans</a:t>
            </a:r>
            <a:r>
              <a:rPr lang="en-IN" sz="1800" b="0" i="0" u="none" strike="noStrike" baseline="0" dirty="0">
                <a:latin typeface="Times New Roman" panose="02020603050405020304" pitchFamily="18" charset="0"/>
              </a:rPr>
              <a:t> IDE                                                                                 </a:t>
            </a:r>
            <a:r>
              <a:rPr lang="en-IN" sz="1800" b="0" i="0" u="none" strike="noStrike" baseline="0" dirty="0">
                <a:latin typeface="Arial" panose="020B0604020202020204" pitchFamily="34" charset="0"/>
              </a:rPr>
              <a:t>• </a:t>
            </a:r>
            <a:r>
              <a:rPr lang="en-IN" sz="1800" b="0" i="0" u="none" strike="noStrike" baseline="0" dirty="0" err="1">
                <a:latin typeface="Arial" panose="020B0604020202020204" pitchFamily="34" charset="0"/>
              </a:rPr>
              <a:t>MySql</a:t>
            </a:r>
            <a:r>
              <a:rPr lang="en-IN" sz="1800" b="0" i="0" u="none" strike="noStrike" baseline="0" dirty="0">
                <a:latin typeface="Arial" panose="020B0604020202020204" pitchFamily="34" charset="0"/>
              </a:rPr>
              <a:t> Database </a:t>
            </a:r>
          </a:p>
          <a:p>
            <a:endParaRPr lang="en-IN" sz="1800" b="0" i="0" u="none" strike="noStrike" baseline="0" dirty="0">
              <a:latin typeface="Arial" panose="020B0604020202020204" pitchFamily="34" charset="0"/>
            </a:endParaRPr>
          </a:p>
          <a:p>
            <a:r>
              <a:rPr lang="en-IN" dirty="0">
                <a:latin typeface="Arial" panose="020B0604020202020204" pitchFamily="34" charset="0"/>
              </a:rPr>
              <a:t>3. Technology used :</a:t>
            </a:r>
          </a:p>
          <a:p>
            <a:pPr marL="285750" indent="-285750">
              <a:buFont typeface="Arial" panose="020B0604020202020204" pitchFamily="34" charset="0"/>
              <a:buChar char="•"/>
            </a:pPr>
            <a:r>
              <a:rPr lang="en-IN" sz="1800" b="0" i="0" u="none" strike="noStrike" baseline="0" dirty="0">
                <a:latin typeface="Arial" panose="020B0604020202020204" pitchFamily="34" charset="0"/>
              </a:rPr>
              <a:t>JAVA programming language 						</a:t>
            </a:r>
          </a:p>
          <a:p>
            <a:pPr marL="285750" indent="-285750">
              <a:buFont typeface="Arial" panose="020B0604020202020204" pitchFamily="34" charset="0"/>
              <a:buChar char="•"/>
            </a:pPr>
            <a:r>
              <a:rPr lang="en-IN" sz="1800" b="0" i="0" u="none" strike="noStrike" baseline="0" dirty="0">
                <a:latin typeface="Arial" panose="020B0604020202020204" pitchFamily="34" charset="0"/>
              </a:rPr>
              <a:t>MySQL database.</a:t>
            </a:r>
          </a:p>
          <a:p>
            <a:endParaRPr lang="en-IN" dirty="0"/>
          </a:p>
        </p:txBody>
      </p:sp>
    </p:spTree>
    <p:extLst>
      <p:ext uri="{BB962C8B-B14F-4D97-AF65-F5344CB8AC3E}">
        <p14:creationId xmlns:p14="http://schemas.microsoft.com/office/powerpoint/2010/main" val="308955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85F7F3-CC42-4DCD-A036-B6C23320ED9E}"/>
              </a:ext>
            </a:extLst>
          </p:cNvPr>
          <p:cNvSpPr txBox="1"/>
          <p:nvPr/>
        </p:nvSpPr>
        <p:spPr>
          <a:xfrm>
            <a:off x="1" y="150832"/>
            <a:ext cx="11887200" cy="1938992"/>
          </a:xfrm>
          <a:prstGeom prst="rect">
            <a:avLst/>
          </a:prstGeom>
          <a:noFill/>
        </p:spPr>
        <p:txBody>
          <a:bodyPr wrap="square" rtlCol="0">
            <a:spAutoFit/>
          </a:bodyPr>
          <a:lstStyle/>
          <a:p>
            <a:r>
              <a:rPr lang="en-US" sz="6000" b="1" dirty="0">
                <a:solidFill>
                  <a:schemeClr val="accent1">
                    <a:lumMod val="75000"/>
                  </a:schemeClr>
                </a:solidFill>
                <a:latin typeface="Comic Sans MS" panose="030F0702030302020204" pitchFamily="66" charset="0"/>
              </a:rPr>
              <a:t>SCOPE FOR EXTENSION INTO A MAJOR PROJECT</a:t>
            </a:r>
            <a:endParaRPr lang="en-IN" sz="6000" b="1" dirty="0">
              <a:solidFill>
                <a:schemeClr val="accent1">
                  <a:lumMod val="75000"/>
                </a:schemeClr>
              </a:solidFill>
              <a:latin typeface="Comic Sans MS" panose="030F0702030302020204" pitchFamily="66" charset="0"/>
            </a:endParaRPr>
          </a:p>
        </p:txBody>
      </p:sp>
      <p:sp>
        <p:nvSpPr>
          <p:cNvPr id="5" name="TextBox 4">
            <a:extLst>
              <a:ext uri="{FF2B5EF4-FFF2-40B4-BE49-F238E27FC236}">
                <a16:creationId xmlns:a16="http://schemas.microsoft.com/office/drawing/2014/main" id="{CAF5EE9F-3D62-49CC-8D50-773E77376149}"/>
              </a:ext>
            </a:extLst>
          </p:cNvPr>
          <p:cNvSpPr txBox="1"/>
          <p:nvPr/>
        </p:nvSpPr>
        <p:spPr>
          <a:xfrm>
            <a:off x="523782" y="2690336"/>
            <a:ext cx="9241654" cy="2031325"/>
          </a:xfrm>
          <a:prstGeom prst="rect">
            <a:avLst/>
          </a:prstGeom>
          <a:noFill/>
        </p:spPr>
        <p:txBody>
          <a:bodyPr wrap="square" rtlCol="0">
            <a:spAutoFit/>
          </a:bodyPr>
          <a:lstStyle/>
          <a:p>
            <a:r>
              <a:rPr lang="en-US" sz="1800" b="0" i="1" u="none" strike="noStrike" baseline="0" dirty="0">
                <a:latin typeface="Times New Roman" panose="02020603050405020304" pitchFamily="18" charset="0"/>
              </a:rPr>
              <a:t>Things that can be added to extend this project into a major one: </a:t>
            </a:r>
          </a:p>
          <a:p>
            <a:endParaRPr lang="en-US" sz="1800" b="0" i="0" u="none" strike="noStrike" baseline="0" dirty="0">
              <a:latin typeface="Times New Roman" panose="02020603050405020304" pitchFamily="18" charset="0"/>
            </a:endParaRPr>
          </a:p>
          <a:p>
            <a:pPr marL="342900" indent="-342900">
              <a:buAutoNum type="arabicPeriod"/>
            </a:pPr>
            <a:r>
              <a:rPr lang="en-IN" sz="1800" b="0" i="0" u="none" strike="noStrike" baseline="0" dirty="0">
                <a:latin typeface="Times New Roman" panose="02020603050405020304" pitchFamily="18" charset="0"/>
              </a:rPr>
              <a:t>Online payment system. </a:t>
            </a:r>
          </a:p>
          <a:p>
            <a:endParaRPr lang="en-IN" sz="1800" b="0" i="0" u="none" strike="noStrike" baseline="0" dirty="0">
              <a:latin typeface="Times New Roman" panose="02020603050405020304" pitchFamily="18" charset="0"/>
            </a:endParaRPr>
          </a:p>
          <a:p>
            <a:r>
              <a:rPr lang="en-US" sz="1800" b="0" i="0" u="none" strike="noStrike" baseline="0" dirty="0">
                <a:latin typeface="Times New Roman" panose="02020603050405020304" pitchFamily="18" charset="0"/>
              </a:rPr>
              <a:t>2. This desktop application can be made into a website for a particular hotel </a:t>
            </a:r>
          </a:p>
          <a:p>
            <a:r>
              <a:rPr lang="en-US" sz="1800" b="0" i="0" u="none" strike="noStrike" baseline="0" dirty="0">
                <a:latin typeface="Times New Roman" panose="02020603050405020304" pitchFamily="18" charset="0"/>
              </a:rPr>
              <a:t>which can be used for many purposes. </a:t>
            </a:r>
          </a:p>
          <a:p>
            <a:endParaRPr lang="en-IN" dirty="0"/>
          </a:p>
        </p:txBody>
      </p:sp>
    </p:spTree>
    <p:extLst>
      <p:ext uri="{BB962C8B-B14F-4D97-AF65-F5344CB8AC3E}">
        <p14:creationId xmlns:p14="http://schemas.microsoft.com/office/powerpoint/2010/main" val="262799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2E7BD8-FBD0-47D2-96E1-32F9DA4328DD}"/>
              </a:ext>
            </a:extLst>
          </p:cNvPr>
          <p:cNvSpPr txBox="1"/>
          <p:nvPr/>
        </p:nvSpPr>
        <p:spPr>
          <a:xfrm>
            <a:off x="2441360" y="221941"/>
            <a:ext cx="6290505" cy="1015663"/>
          </a:xfrm>
          <a:prstGeom prst="rect">
            <a:avLst/>
          </a:prstGeom>
          <a:noFill/>
        </p:spPr>
        <p:txBody>
          <a:bodyPr wrap="none" rtlCol="0">
            <a:spAutoFit/>
          </a:bodyPr>
          <a:lstStyle/>
          <a:p>
            <a:r>
              <a:rPr lang="en-US" sz="6000" b="1" dirty="0">
                <a:solidFill>
                  <a:schemeClr val="accent1">
                    <a:lumMod val="75000"/>
                  </a:schemeClr>
                </a:solidFill>
                <a:latin typeface="Comic Sans MS" panose="030F0702030302020204" pitchFamily="66" charset="0"/>
              </a:rPr>
              <a:t>METHODOLOGY</a:t>
            </a:r>
            <a:endParaRPr lang="en-IN" sz="6000" b="1" dirty="0">
              <a:solidFill>
                <a:schemeClr val="accent1">
                  <a:lumMod val="75000"/>
                </a:schemeClr>
              </a:solidFill>
              <a:latin typeface="Comic Sans MS" panose="030F0702030302020204" pitchFamily="66" charset="0"/>
            </a:endParaRPr>
          </a:p>
        </p:txBody>
      </p:sp>
      <p:sp>
        <p:nvSpPr>
          <p:cNvPr id="6" name="TextBox 5">
            <a:extLst>
              <a:ext uri="{FF2B5EF4-FFF2-40B4-BE49-F238E27FC236}">
                <a16:creationId xmlns:a16="http://schemas.microsoft.com/office/drawing/2014/main" id="{C9D36E7A-7878-420D-95A6-E09686B42FEE}"/>
              </a:ext>
            </a:extLst>
          </p:cNvPr>
          <p:cNvSpPr txBox="1"/>
          <p:nvPr/>
        </p:nvSpPr>
        <p:spPr>
          <a:xfrm>
            <a:off x="763480" y="2006353"/>
            <a:ext cx="9206143" cy="4247317"/>
          </a:xfrm>
          <a:prstGeom prst="rect">
            <a:avLst/>
          </a:prstGeom>
          <a:noFill/>
        </p:spPr>
        <p:txBody>
          <a:bodyPr wrap="square" rtlCol="0">
            <a:spAutoFit/>
          </a:bodyPr>
          <a:lstStyle/>
          <a:p>
            <a:r>
              <a:rPr lang="en-US" sz="1800" b="0" i="0" u="none" strike="noStrike" baseline="0" dirty="0">
                <a:latin typeface="Times New Roman" panose="02020603050405020304" pitchFamily="18" charset="0"/>
              </a:rPr>
              <a:t>The modules used in this project are listed as follows: </a:t>
            </a:r>
          </a:p>
          <a:p>
            <a:r>
              <a:rPr lang="en-IN" sz="1800" b="0" i="0" u="none" strike="noStrike" baseline="0" dirty="0">
                <a:latin typeface="Times New Roman" panose="02020603050405020304" pitchFamily="18" charset="0"/>
                <a:sym typeface="Wingdings" panose="05000000000000000000" pitchFamily="2" charset="2"/>
              </a:rPr>
              <a:t> </a:t>
            </a:r>
            <a:r>
              <a:rPr lang="en-IN" sz="1800" b="0" i="0" u="none" strike="noStrike" baseline="0" dirty="0">
                <a:latin typeface="Times New Roman" panose="02020603050405020304" pitchFamily="18" charset="0"/>
              </a:rPr>
              <a:t>Admin </a:t>
            </a:r>
          </a:p>
          <a:p>
            <a:r>
              <a:rPr lang="en-IN" dirty="0">
                <a:latin typeface="Times New Roman" panose="02020603050405020304" pitchFamily="18" charset="0"/>
                <a:sym typeface="Wingdings" panose="05000000000000000000" pitchFamily="2" charset="2"/>
              </a:rPr>
              <a:t> </a:t>
            </a:r>
            <a:r>
              <a:rPr lang="en-IN" sz="1800" b="0" i="0" u="none" strike="noStrike" baseline="0" dirty="0">
                <a:latin typeface="Times New Roman" panose="02020603050405020304" pitchFamily="18" charset="0"/>
              </a:rPr>
              <a:t>Management</a:t>
            </a:r>
          </a:p>
          <a:p>
            <a:r>
              <a:rPr lang="en-US" sz="1800" b="0" i="0" u="none" strike="noStrike" baseline="0" dirty="0">
                <a:latin typeface="Times New Roman" panose="02020603050405020304" pitchFamily="18" charset="0"/>
              </a:rPr>
              <a:t>The sub-modules in the Admin module are: </a:t>
            </a:r>
          </a:p>
          <a:p>
            <a:r>
              <a:rPr lang="en-IN" dirty="0">
                <a:latin typeface="Times New Roman" panose="02020603050405020304" pitchFamily="18" charset="0"/>
              </a:rPr>
              <a:t>:</a:t>
            </a:r>
            <a:r>
              <a:rPr lang="en-IN" sz="1800" b="0" i="0" u="none" strike="noStrike" baseline="0" dirty="0">
                <a:latin typeface="Times New Roman" panose="02020603050405020304" pitchFamily="18" charset="0"/>
              </a:rPr>
              <a:t> Add Employee </a:t>
            </a:r>
          </a:p>
          <a:p>
            <a:r>
              <a:rPr lang="en-IN" dirty="0">
                <a:latin typeface="Times New Roman" panose="02020603050405020304" pitchFamily="18" charset="0"/>
              </a:rPr>
              <a:t>:</a:t>
            </a:r>
            <a:r>
              <a:rPr lang="en-IN" sz="1800" b="0" i="0" u="none" strike="noStrike" baseline="0" dirty="0">
                <a:latin typeface="Times New Roman" panose="02020603050405020304" pitchFamily="18" charset="0"/>
              </a:rPr>
              <a:t> Add room </a:t>
            </a:r>
          </a:p>
          <a:p>
            <a:r>
              <a:rPr lang="en-IN" dirty="0">
                <a:latin typeface="Times New Roman" panose="02020603050405020304" pitchFamily="18" charset="0"/>
              </a:rPr>
              <a:t>:</a:t>
            </a:r>
            <a:r>
              <a:rPr lang="en-IN" sz="1800" b="0" i="0" u="none" strike="noStrike" baseline="0" dirty="0">
                <a:latin typeface="Times New Roman" panose="02020603050405020304" pitchFamily="18" charset="0"/>
              </a:rPr>
              <a:t> Add drivers </a:t>
            </a:r>
          </a:p>
          <a:p>
            <a:r>
              <a:rPr lang="en-US" sz="1800" b="0" i="0" u="none" strike="noStrike" baseline="0" dirty="0">
                <a:latin typeface="Times New Roman" panose="02020603050405020304" pitchFamily="18" charset="0"/>
              </a:rPr>
              <a:t>The sub-modules in the Management module are: </a:t>
            </a:r>
          </a:p>
          <a:p>
            <a:r>
              <a:rPr lang="en-IN" sz="1800" b="0" i="0" u="none" strike="noStrike" baseline="0" dirty="0">
                <a:latin typeface="Times New Roman" panose="02020603050405020304" pitchFamily="18" charset="0"/>
              </a:rPr>
              <a:t>: New Customer Info                                                </a:t>
            </a:r>
            <a:r>
              <a:rPr lang="en-IN" dirty="0">
                <a:latin typeface="Times New Roman" panose="02020603050405020304" pitchFamily="18" charset="0"/>
              </a:rPr>
              <a:t>: Check out</a:t>
            </a:r>
          </a:p>
          <a:p>
            <a:r>
              <a:rPr lang="en-IN" dirty="0">
                <a:latin typeface="Times New Roman" panose="02020603050405020304" pitchFamily="18" charset="0"/>
              </a:rPr>
              <a:t>: Room                                                                      : Update Check Status</a:t>
            </a:r>
          </a:p>
          <a:p>
            <a:r>
              <a:rPr lang="en-IN" dirty="0">
                <a:latin typeface="Times New Roman" panose="02020603050405020304" pitchFamily="18" charset="0"/>
              </a:rPr>
              <a:t>: Department                                                             : Update Room Status</a:t>
            </a:r>
          </a:p>
          <a:p>
            <a:r>
              <a:rPr lang="en-IN" dirty="0">
                <a:latin typeface="Times New Roman" panose="02020603050405020304" pitchFamily="18" charset="0"/>
              </a:rPr>
              <a:t>: All Employees Info                                                 : Pickup Service </a:t>
            </a:r>
          </a:p>
          <a:p>
            <a:r>
              <a:rPr lang="en-IN" dirty="0">
                <a:latin typeface="Times New Roman" panose="02020603050405020304" pitchFamily="18" charset="0"/>
              </a:rPr>
              <a:t>: Customer Info                                                         : Search Room</a:t>
            </a:r>
          </a:p>
          <a:p>
            <a:r>
              <a:rPr lang="en-IN" dirty="0">
                <a:latin typeface="Times New Roman" panose="02020603050405020304" pitchFamily="18" charset="0"/>
              </a:rPr>
              <a:t>: Manager Info                                                           : Logout</a:t>
            </a:r>
          </a:p>
          <a:p>
            <a:endParaRPr lang="en-IN" dirty="0"/>
          </a:p>
        </p:txBody>
      </p:sp>
    </p:spTree>
    <p:extLst>
      <p:ext uri="{BB962C8B-B14F-4D97-AF65-F5344CB8AC3E}">
        <p14:creationId xmlns:p14="http://schemas.microsoft.com/office/powerpoint/2010/main" val="760314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E05D69-4775-44D1-9EB2-B177D6F2DB73}"/>
              </a:ext>
            </a:extLst>
          </p:cNvPr>
          <p:cNvSpPr txBox="1"/>
          <p:nvPr/>
        </p:nvSpPr>
        <p:spPr>
          <a:xfrm>
            <a:off x="406599" y="221942"/>
            <a:ext cx="11530721" cy="1015663"/>
          </a:xfrm>
          <a:prstGeom prst="rect">
            <a:avLst/>
          </a:prstGeom>
          <a:noFill/>
        </p:spPr>
        <p:txBody>
          <a:bodyPr wrap="none" rtlCol="0">
            <a:spAutoFit/>
          </a:bodyPr>
          <a:lstStyle/>
          <a:p>
            <a:r>
              <a:rPr lang="en-US" sz="6000" b="1" dirty="0">
                <a:solidFill>
                  <a:schemeClr val="accent1">
                    <a:lumMod val="75000"/>
                  </a:schemeClr>
                </a:solidFill>
                <a:latin typeface="Comic Sans MS" panose="030F0702030302020204" pitchFamily="66" charset="0"/>
              </a:rPr>
              <a:t>PROJECT IMPLEMENTATION</a:t>
            </a:r>
            <a:endParaRPr lang="en-IN" sz="6000" b="1" dirty="0">
              <a:solidFill>
                <a:schemeClr val="accent1">
                  <a:lumMod val="75000"/>
                </a:schemeClr>
              </a:solidFill>
              <a:latin typeface="Comic Sans MS" panose="030F0702030302020204" pitchFamily="66" charset="0"/>
            </a:endParaRPr>
          </a:p>
        </p:txBody>
      </p:sp>
      <p:pic>
        <p:nvPicPr>
          <p:cNvPr id="6" name="Picture 5">
            <a:extLst>
              <a:ext uri="{FF2B5EF4-FFF2-40B4-BE49-F238E27FC236}">
                <a16:creationId xmlns:a16="http://schemas.microsoft.com/office/drawing/2014/main" id="{644192E4-9F89-40FF-A63A-C9D762452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229" y="1680741"/>
            <a:ext cx="7090112" cy="3565961"/>
          </a:xfrm>
          <a:prstGeom prst="rect">
            <a:avLst/>
          </a:prstGeom>
        </p:spPr>
      </p:pic>
      <p:sp>
        <p:nvSpPr>
          <p:cNvPr id="7" name="TextBox 6">
            <a:extLst>
              <a:ext uri="{FF2B5EF4-FFF2-40B4-BE49-F238E27FC236}">
                <a16:creationId xmlns:a16="http://schemas.microsoft.com/office/drawing/2014/main" id="{D285A7C5-C442-440B-AD96-0C920EC7267A}"/>
              </a:ext>
            </a:extLst>
          </p:cNvPr>
          <p:cNvSpPr txBox="1"/>
          <p:nvPr/>
        </p:nvSpPr>
        <p:spPr>
          <a:xfrm>
            <a:off x="541538" y="1680741"/>
            <a:ext cx="3950563" cy="3416320"/>
          </a:xfrm>
          <a:prstGeom prst="rect">
            <a:avLst/>
          </a:prstGeom>
          <a:noFill/>
        </p:spPr>
        <p:txBody>
          <a:bodyPr wrap="square" rtlCol="0">
            <a:spAutoFit/>
          </a:bodyPr>
          <a:lstStyle/>
          <a:p>
            <a:r>
              <a:rPr lang="en-US" sz="5400" i="1" dirty="0">
                <a:solidFill>
                  <a:srgbClr val="C00000"/>
                </a:solidFill>
              </a:rPr>
              <a:t>WELCOME PAGE OF THE PROJECT </a:t>
            </a:r>
            <a:endParaRPr lang="en-IN" sz="5400" i="1" dirty="0">
              <a:solidFill>
                <a:srgbClr val="C00000"/>
              </a:solidFill>
            </a:endParaRPr>
          </a:p>
        </p:txBody>
      </p:sp>
      <p:sp>
        <p:nvSpPr>
          <p:cNvPr id="8" name="TextBox 7">
            <a:extLst>
              <a:ext uri="{FF2B5EF4-FFF2-40B4-BE49-F238E27FC236}">
                <a16:creationId xmlns:a16="http://schemas.microsoft.com/office/drawing/2014/main" id="{46843375-7435-48A5-8C45-03249E42C53E}"/>
              </a:ext>
            </a:extLst>
          </p:cNvPr>
          <p:cNvSpPr txBox="1"/>
          <p:nvPr/>
        </p:nvSpPr>
        <p:spPr>
          <a:xfrm>
            <a:off x="5122417" y="5505172"/>
            <a:ext cx="4065972" cy="369332"/>
          </a:xfrm>
          <a:prstGeom prst="rect">
            <a:avLst/>
          </a:prstGeom>
          <a:noFill/>
        </p:spPr>
        <p:txBody>
          <a:bodyPr wrap="square" rtlCol="0">
            <a:spAutoFit/>
          </a:bodyPr>
          <a:lstStyle/>
          <a:p>
            <a:r>
              <a:rPr lang="en-US" dirty="0"/>
              <a:t>To proceed, click on Next Button.</a:t>
            </a:r>
            <a:endParaRPr lang="en-IN" dirty="0"/>
          </a:p>
        </p:txBody>
      </p:sp>
    </p:spTree>
    <p:extLst>
      <p:ext uri="{BB962C8B-B14F-4D97-AF65-F5344CB8AC3E}">
        <p14:creationId xmlns:p14="http://schemas.microsoft.com/office/powerpoint/2010/main" val="1911351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598644-03E8-450D-80C2-93F4B5E80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6602" y="783626"/>
            <a:ext cx="6462943" cy="4285524"/>
          </a:xfrm>
          <a:prstGeom prst="rect">
            <a:avLst/>
          </a:prstGeom>
        </p:spPr>
      </p:pic>
      <p:sp>
        <p:nvSpPr>
          <p:cNvPr id="7" name="TextBox 6">
            <a:extLst>
              <a:ext uri="{FF2B5EF4-FFF2-40B4-BE49-F238E27FC236}">
                <a16:creationId xmlns:a16="http://schemas.microsoft.com/office/drawing/2014/main" id="{A7776966-EDAD-4072-823B-CD00B448CCBD}"/>
              </a:ext>
            </a:extLst>
          </p:cNvPr>
          <p:cNvSpPr txBox="1"/>
          <p:nvPr/>
        </p:nvSpPr>
        <p:spPr>
          <a:xfrm>
            <a:off x="402455" y="2049225"/>
            <a:ext cx="4137671" cy="1754326"/>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Now, login with the credentials</a:t>
            </a:r>
            <a:r>
              <a:rPr lang="en-US" dirty="0"/>
              <a:t>.</a:t>
            </a:r>
          </a:p>
          <a:p>
            <a:endParaRPr lang="en-US" dirty="0"/>
          </a:p>
          <a:p>
            <a:endParaRPr lang="en-US" dirty="0"/>
          </a:p>
          <a:p>
            <a:r>
              <a:rPr lang="en-US" dirty="0"/>
              <a:t>If the credentials match with those </a:t>
            </a:r>
          </a:p>
          <a:p>
            <a:r>
              <a:rPr lang="en-US" dirty="0"/>
              <a:t>in the database, then the person is </a:t>
            </a:r>
          </a:p>
          <a:p>
            <a:r>
              <a:rPr lang="en-US" dirty="0"/>
              <a:t>Logged in.</a:t>
            </a:r>
          </a:p>
        </p:txBody>
      </p:sp>
    </p:spTree>
    <p:extLst>
      <p:ext uri="{BB962C8B-B14F-4D97-AF65-F5344CB8AC3E}">
        <p14:creationId xmlns:p14="http://schemas.microsoft.com/office/powerpoint/2010/main" val="2680345574"/>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1040</TotalTime>
  <Words>935</Words>
  <Application>Microsoft Office PowerPoint</Application>
  <PresentationFormat>Widescreen</PresentationFormat>
  <Paragraphs>157</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Algerian</vt:lpstr>
      <vt:lpstr>Arial</vt:lpstr>
      <vt:lpstr>Arial Black</vt:lpstr>
      <vt:lpstr>Century Gothic</vt:lpstr>
      <vt:lpstr>Comic Sans MS</vt:lpstr>
      <vt:lpstr>Times New Roman</vt:lpstr>
      <vt:lpstr>Wingdings 3</vt:lpstr>
      <vt:lpstr>Slice</vt:lpstr>
      <vt:lpstr>HOTEL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MANAGEMENT SYSTEM</dc:title>
  <dc:creator>Rajat Khanna</dc:creator>
  <cp:lastModifiedBy>Rajat Khanna</cp:lastModifiedBy>
  <cp:revision>49</cp:revision>
  <dcterms:created xsi:type="dcterms:W3CDTF">2020-11-27T18:07:43Z</dcterms:created>
  <dcterms:modified xsi:type="dcterms:W3CDTF">2020-11-28T11:28:56Z</dcterms:modified>
</cp:coreProperties>
</file>